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260" r:id="rId2"/>
    <p:sldId id="257" r:id="rId3"/>
  </p:sldIdLst>
  <p:sldSz cx="7886700" cy="10172700"/>
  <p:notesSz cx="7886700" cy="10172700"/>
  <p:embeddedFontLst>
    <p:embeddedFont>
      <p:font typeface="Aharoni" panose="02010803020104030203" pitchFamily="2" charset="-79"/>
      <p:bold r:id="rId5"/>
    </p:embeddedFont>
    <p:embeddedFont>
      <p:font typeface="Arial Narrow" panose="020B0604020202020204" pitchFamily="34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Fira Sans Extra Condensed SemiB" panose="020B0603050000020004" pitchFamily="34" charset="0"/>
      <p:regular r:id="rId14"/>
      <p:bold r:id="rId15"/>
    </p:embeddedFont>
    <p:embeddedFont>
      <p:font typeface="Gill Sans Nova Cond XBd" panose="020F0502020204030204" pitchFamily="34" charset="0"/>
      <p:bold r:id="rId16"/>
      <p:italic r:id="rId17"/>
      <p:boldItalic r:id="rId18"/>
    </p:embeddedFont>
    <p:embeddedFont>
      <p:font typeface="Gotham HTF" pitchFamily="2" charset="77"/>
      <p:regular r:id="rId19"/>
      <p:bold r:id="rId20"/>
      <p:italic r:id="rId21"/>
      <p:boldItalic r:id="rId22"/>
    </p:embeddedFont>
    <p:embeddedFont>
      <p:font typeface="Gotham HTF Book Condensed"/>
      <p:regular r:id="rId23"/>
    </p:embeddedFont>
    <p:embeddedFont>
      <p:font typeface="Gotham HTF Condensed" pitchFamily="2" charset="77"/>
      <p:regular r:id="rId24"/>
      <p:bold r:id="rId25"/>
    </p:embeddedFont>
    <p:embeddedFont>
      <p:font typeface="Tahoma" panose="020B0604030504040204" pitchFamily="34" charset="0"/>
      <p:regular r:id="rId26"/>
      <p:bold r:id="rId27"/>
    </p:embeddedFont>
  </p:embeddedFontLst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E3D"/>
    <a:srgbClr val="327F3D"/>
    <a:srgbClr val="009900"/>
    <a:srgbClr val="FF6600"/>
    <a:srgbClr val="226532"/>
    <a:srgbClr val="317E3D"/>
    <a:srgbClr val="FAFBF7"/>
    <a:srgbClr val="FCFAF6"/>
    <a:srgbClr val="A6C63F"/>
    <a:srgbClr val="B3D6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33" autoAdjust="0"/>
    <p:restoredTop sz="94665"/>
  </p:normalViewPr>
  <p:slideViewPr>
    <p:cSldViewPr>
      <p:cViewPr>
        <p:scale>
          <a:sx n="100" d="100"/>
          <a:sy n="100" d="100"/>
        </p:scale>
        <p:origin x="1328" y="-23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openxmlformats.org/officeDocument/2006/relationships/font" Target="fonts/font22.fntdata"/><Relationship Id="rId3" Type="http://schemas.openxmlformats.org/officeDocument/2006/relationships/slide" Target="slides/slide2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font" Target="fonts/font20.fntdata"/><Relationship Id="rId32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font" Target="fonts/font19.fntdata"/><Relationship Id="rId28" Type="http://schemas.openxmlformats.org/officeDocument/2006/relationships/tags" Target="tags/tag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31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font" Target="fonts/font18.fntdata"/><Relationship Id="rId27" Type="http://schemas.openxmlformats.org/officeDocument/2006/relationships/font" Target="fonts/font2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417888" cy="509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67225" y="0"/>
            <a:ext cx="3417888" cy="509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B61F2-8EE8-41AD-AFBD-1A1713F81B99}" type="datetimeFigureOut">
              <a:rPr lang="en-US" smtClean="0"/>
              <a:t>2/27/23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13025" y="1271588"/>
            <a:ext cx="2660650" cy="3433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88988" y="4895850"/>
            <a:ext cx="6308725" cy="4005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663113"/>
            <a:ext cx="3417888" cy="509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67225" y="9663113"/>
            <a:ext cx="3417888" cy="509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4D274-2D91-43CB-B4BF-FCC60A842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88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4D274-2D91-43CB-B4BF-FCC60A8424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2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6FF6445-38EE-41D2-8DBC-BCD7D853B5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"/>
            <a:ext cx="7886700" cy="10172258"/>
          </a:xfrm>
          <a:prstGeom prst="rect">
            <a:avLst/>
          </a:prstGeom>
        </p:spPr>
      </p:pic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0A59704D-A05B-41AF-93BE-3143ADBEB35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68865392"/>
              </p:ext>
            </p:extLst>
          </p:nvPr>
        </p:nvGraphicFramePr>
        <p:xfrm>
          <a:off x="233972" y="3392020"/>
          <a:ext cx="7409815" cy="64643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43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966">
                <a:tc gridSpan="5"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835"/>
                        </a:spcBef>
                        <a:tabLst>
                          <a:tab pos="1962785" algn="l"/>
                          <a:tab pos="3344545" algn="l"/>
                          <a:tab pos="4875530" algn="l"/>
                          <a:tab pos="6430010" algn="l"/>
                        </a:tabLst>
                      </a:pPr>
                      <a:r>
                        <a:rPr sz="1400" b="0" spc="40">
                          <a:solidFill>
                            <a:schemeClr val="bg1"/>
                          </a:solidFill>
                          <a:latin typeface="Gotham HTF Book Condensed"/>
                          <a:cs typeface="Gotham HTF Book Condensed"/>
                        </a:rPr>
                        <a:t>MONDAY	TUESDAY	</a:t>
                      </a:r>
                      <a:r>
                        <a:rPr sz="1400" b="0" spc="45">
                          <a:solidFill>
                            <a:schemeClr val="bg1"/>
                          </a:solidFill>
                          <a:latin typeface="Gotham HTF Book Condensed"/>
                          <a:cs typeface="Gotham HTF Book Condensed"/>
                        </a:rPr>
                        <a:t>WEDNESDAY	THURSDAY	</a:t>
                      </a:r>
                      <a:r>
                        <a:rPr sz="1400" b="0" spc="35">
                          <a:solidFill>
                            <a:schemeClr val="bg1"/>
                          </a:solidFill>
                          <a:latin typeface="Gotham HTF Book Condensed"/>
                          <a:cs typeface="Gotham HTF Book Condensed"/>
                        </a:rPr>
                        <a:t>FRIDAY</a:t>
                      </a:r>
                      <a:endParaRPr sz="1400">
                        <a:solidFill>
                          <a:schemeClr val="bg1"/>
                        </a:solidFill>
                        <a:latin typeface="Gotham HTF Book Condensed"/>
                        <a:cs typeface="Gotham HTF Book Condensed"/>
                      </a:endParaRPr>
                    </a:p>
                  </a:txBody>
                  <a:tcPr marL="0" marR="0" marT="106045" marB="0">
                    <a:solidFill>
                      <a:srgbClr val="28562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118">
                <a:tc>
                  <a:txBody>
                    <a:bodyPr/>
                    <a:lstStyle/>
                    <a:p>
                      <a:pPr marL="0" marR="5016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0">
                          <a:solidFill>
                            <a:srgbClr val="321031"/>
                          </a:solidFill>
                          <a:latin typeface="Gotham HTF"/>
                          <a:ea typeface="+mn-ea"/>
                          <a:cs typeface="Gotham HTF"/>
                        </a:rPr>
                        <a:t>xx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16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0">
                          <a:solidFill>
                            <a:srgbClr val="321031"/>
                          </a:solidFill>
                          <a:latin typeface="Gotham HTF"/>
                          <a:ea typeface="+mn-ea"/>
                          <a:cs typeface="Gotham HTF"/>
                        </a:rPr>
                        <a:t>xx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DF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16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0">
                          <a:solidFill>
                            <a:srgbClr val="321031"/>
                          </a:solidFill>
                          <a:latin typeface="Gotham HTF"/>
                          <a:ea typeface="+mn-ea"/>
                          <a:cs typeface="Gotham HTF"/>
                        </a:rPr>
                        <a:t>xx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1100" b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xx</a:t>
                      </a:r>
                      <a:endParaRPr sz="1100">
                        <a:latin typeface="Gotham HTF"/>
                        <a:cs typeface="Gotham HTF"/>
                      </a:endParaRPr>
                    </a:p>
                  </a:txBody>
                  <a:tcPr marL="0" marR="0" marT="3302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DFEFC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1100" b="0">
                          <a:solidFill>
                            <a:srgbClr val="321031"/>
                          </a:solidFill>
                          <a:latin typeface="Gotham HTF"/>
                          <a:ea typeface="+mn-ea"/>
                          <a:cs typeface="Gotham HTF"/>
                        </a:rPr>
                        <a:t>xx</a:t>
                      </a:r>
                      <a:endParaRPr sz="1100">
                        <a:latin typeface="Gotham HTF"/>
                        <a:cs typeface="Gotham HTF"/>
                      </a:endParaRPr>
                    </a:p>
                  </a:txBody>
                  <a:tcPr marL="0" marR="0" marT="33020" marB="0">
                    <a:lnL w="6350">
                      <a:solidFill>
                        <a:srgbClr val="333130"/>
                      </a:solidFill>
                      <a:prstDash val="solid"/>
                    </a:lnL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A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9829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xx</a:t>
                      </a:r>
                      <a:endParaRPr sz="110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xx</a:t>
                      </a:r>
                      <a:endParaRPr sz="110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DFEFC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xx</a:t>
                      </a:r>
                      <a:endParaRPr sz="110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xx</a:t>
                      </a:r>
                      <a:endParaRPr sz="110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DFEFC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xx</a:t>
                      </a:r>
                      <a:endParaRPr sz="110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A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xx</a:t>
                      </a:r>
                      <a:endParaRPr sz="110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xx</a:t>
                      </a:r>
                      <a:endParaRPr sz="110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DFEFC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xx</a:t>
                      </a:r>
                      <a:endParaRPr sz="110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xx</a:t>
                      </a:r>
                      <a:endParaRPr sz="110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DFEFC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xx</a:t>
                      </a:r>
                      <a:endParaRPr sz="110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A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xx</a:t>
                      </a:r>
                      <a:endParaRPr sz="110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xx</a:t>
                      </a:r>
                      <a:endParaRPr sz="110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DFEFC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xx</a:t>
                      </a:r>
                      <a:endParaRPr sz="110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xx</a:t>
                      </a:r>
                      <a:endParaRPr sz="110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DFEFC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xx</a:t>
                      </a:r>
                      <a:endParaRPr sz="110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A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xx</a:t>
                      </a:r>
                      <a:endParaRPr sz="110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xx</a:t>
                      </a:r>
                      <a:endParaRPr sz="110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DFEFC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xx</a:t>
                      </a:r>
                      <a:endParaRPr sz="110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AFBF7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xx</a:t>
                      </a:r>
                      <a:endParaRPr sz="110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DFEFC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xx</a:t>
                      </a:r>
                      <a:endParaRPr sz="110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AF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61635" y="41725"/>
            <a:ext cx="835659" cy="613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rgbClr val="B22928"/>
                </a:solidFill>
                <a:latin typeface="Gotham HTF Condensed"/>
                <a:cs typeface="Gotham HTF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3972" y="3486150"/>
            <a:ext cx="7410450" cy="6464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81478" y="9460611"/>
            <a:ext cx="2523744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94335" y="9460611"/>
            <a:ext cx="1813941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78424" y="9460611"/>
            <a:ext cx="1813941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hyperlink" Target="https://www.wcasd.net/Page/13434" TargetMode="External"/><Relationship Id="rId12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svg"/><Relationship Id="rId4" Type="http://schemas.openxmlformats.org/officeDocument/2006/relationships/hyperlink" Target="http://www.aramark.com/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D723EC-DEDF-41DB-9453-BD2EF909B40B}"/>
              </a:ext>
            </a:extLst>
          </p:cNvPr>
          <p:cNvSpPr/>
          <p:nvPr/>
        </p:nvSpPr>
        <p:spPr>
          <a:xfrm>
            <a:off x="209550" y="133350"/>
            <a:ext cx="4572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rtl="0"/>
            <a:r>
              <a:rPr lang="es-MX" sz="3200" b="1" i="0" u="none" strike="noStrike" dirty="0">
                <a:solidFill>
                  <a:srgbClr val="327F3D"/>
                </a:solidFill>
                <a:highlight>
                  <a:srgbClr val="000000">
                    <a:alpha val="0"/>
                  </a:srgbClr>
                </a:highlight>
                <a:latin typeface="Lucky Shoes"/>
              </a:rPr>
              <a:t>      Marzo  </a:t>
            </a:r>
            <a:r>
              <a:rPr lang="es-MX" sz="3200" b="1" i="0" u="none" strike="noStrike" dirty="0">
                <a:solidFill>
                  <a:srgbClr val="327F3D"/>
                </a:solidFill>
                <a:highlight>
                  <a:srgbClr val="000000">
                    <a:alpha val="0"/>
                  </a:srgbClr>
                </a:highlight>
                <a:latin typeface="Gill Sans Nova Cond XBd"/>
              </a:rPr>
              <a:t>2023</a:t>
            </a:r>
            <a:r>
              <a:rPr lang="es-MX" sz="4000" b="1" i="0" u="none" strike="noStrike" dirty="0">
                <a:solidFill>
                  <a:srgbClr val="327F3D"/>
                </a:solidFill>
                <a:highlight>
                  <a:srgbClr val="000000">
                    <a:alpha val="0"/>
                  </a:srgbClr>
                </a:highlight>
                <a:latin typeface="Lucky Shoes"/>
              </a:rPr>
              <a:t> </a:t>
            </a:r>
            <a:r>
              <a:rPr lang="es-MX" sz="3600" b="1" i="0" u="none" strike="noStrike" dirty="0">
                <a:solidFill>
                  <a:srgbClr val="327F3D"/>
                </a:solidFill>
                <a:highlight>
                  <a:srgbClr val="000000">
                    <a:alpha val="0"/>
                  </a:srgbClr>
                </a:highlight>
                <a:latin typeface="Lucky Shoes"/>
              </a:rPr>
              <a:t>    </a:t>
            </a:r>
            <a:r>
              <a:rPr lang="es-MX" sz="2800" b="1" i="0" u="none" strike="noStrike" dirty="0">
                <a:solidFill>
                  <a:srgbClr val="327F3D"/>
                </a:solidFill>
                <a:highlight>
                  <a:srgbClr val="000000">
                    <a:alpha val="0"/>
                  </a:srgbClr>
                </a:highlight>
                <a:latin typeface="Lucky Shoes"/>
              </a:rPr>
              <a:t>Menú de Almuerzo para Primaria</a:t>
            </a:r>
            <a:endParaRPr lang="en-US" sz="2800" b="1" dirty="0">
              <a:solidFill>
                <a:srgbClr val="327F3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A891ECA-D26C-4447-9EEE-25D7C426997C}"/>
              </a:ext>
            </a:extLst>
          </p:cNvPr>
          <p:cNvSpPr txBox="1"/>
          <p:nvPr/>
        </p:nvSpPr>
        <p:spPr>
          <a:xfrm>
            <a:off x="1734872" y="6236348"/>
            <a:ext cx="1328802" cy="10256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97"/>
              </a:spcBef>
            </a:pPr>
            <a:endParaRPr lang="en-US" sz="788">
              <a:solidFill>
                <a:srgbClr val="10442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346BE2E-B3D3-45B7-B7E1-1CBD9C318221}"/>
              </a:ext>
            </a:extLst>
          </p:cNvPr>
          <p:cNvSpPr txBox="1"/>
          <p:nvPr/>
        </p:nvSpPr>
        <p:spPr>
          <a:xfrm>
            <a:off x="1009079" y="1480984"/>
            <a:ext cx="2515145" cy="1363911"/>
          </a:xfrm>
          <a:prstGeom prst="rect">
            <a:avLst/>
          </a:prstGeom>
        </p:spPr>
        <p:txBody>
          <a:bodyPr vert="horz" lIns="90108" tIns="45053" rIns="90108" bIns="45053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83" b="1">
              <a:solidFill>
                <a:srgbClr val="003308"/>
              </a:solidFill>
              <a:latin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7CE8E9-A735-4713-8E92-F28A9DC9B916}"/>
              </a:ext>
            </a:extLst>
          </p:cNvPr>
          <p:cNvGrpSpPr/>
          <p:nvPr/>
        </p:nvGrpSpPr>
        <p:grpSpPr>
          <a:xfrm>
            <a:off x="7875850" y="5028652"/>
            <a:ext cx="581696" cy="441649"/>
            <a:chOff x="9667089" y="5194841"/>
            <a:chExt cx="581696" cy="441649"/>
          </a:xfrm>
        </p:grpSpPr>
        <p:sp>
          <p:nvSpPr>
            <p:cNvPr id="11" name="5-Point Star 47">
              <a:extLst>
                <a:ext uri="{FF2B5EF4-FFF2-40B4-BE49-F238E27FC236}">
                  <a16:creationId xmlns:a16="http://schemas.microsoft.com/office/drawing/2014/main" id="{0D1937BA-E8AF-47B4-B28D-7BAC8CB3FE67}"/>
                </a:ext>
              </a:extLst>
            </p:cNvPr>
            <p:cNvSpPr/>
            <p:nvPr/>
          </p:nvSpPr>
          <p:spPr>
            <a:xfrm rot="897489">
              <a:off x="9719053" y="5194841"/>
              <a:ext cx="505676" cy="44164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774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5A8A46-5A46-47BF-A0D0-221C585322EB}"/>
                </a:ext>
              </a:extLst>
            </p:cNvPr>
            <p:cNvSpPr txBox="1"/>
            <p:nvPr/>
          </p:nvSpPr>
          <p:spPr>
            <a:xfrm rot="564363">
              <a:off x="9667089" y="5277605"/>
              <a:ext cx="581696" cy="2881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rtl="0"/>
              <a:r>
                <a:rPr lang="es-MX" sz="600" b="0" i="0" u="none" strike="noStrike">
                  <a:solidFill>
                    <a:srgbClr val="FF0000"/>
                  </a:solidFill>
                  <a:highlight>
                    <a:srgbClr val="000000">
                      <a:alpha val="0"/>
                    </a:srgbClr>
                  </a:highlight>
                  <a:latin typeface="Arial Narrow"/>
                </a:rPr>
                <a:t>Día de la Bandeja de la Suerte de ACE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1EABC0-8B69-435C-ADD7-6DD7613B5B5D}"/>
              </a:ext>
            </a:extLst>
          </p:cNvPr>
          <p:cNvGrpSpPr/>
          <p:nvPr/>
        </p:nvGrpSpPr>
        <p:grpSpPr>
          <a:xfrm>
            <a:off x="8431386" y="5667571"/>
            <a:ext cx="730170" cy="401540"/>
            <a:chOff x="5476738" y="7143162"/>
            <a:chExt cx="905484" cy="374886"/>
          </a:xfrm>
        </p:grpSpPr>
        <p:sp>
          <p:nvSpPr>
            <p:cNvPr id="17" name="5-Point Star 49">
              <a:extLst>
                <a:ext uri="{FF2B5EF4-FFF2-40B4-BE49-F238E27FC236}">
                  <a16:creationId xmlns:a16="http://schemas.microsoft.com/office/drawing/2014/main" id="{90CEBED4-A292-4BBD-A02F-72A5E148CDCA}"/>
                </a:ext>
              </a:extLst>
            </p:cNvPr>
            <p:cNvSpPr/>
            <p:nvPr/>
          </p:nvSpPr>
          <p:spPr>
            <a:xfrm>
              <a:off x="5666402" y="7143162"/>
              <a:ext cx="447966" cy="374886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774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045B49-4FFF-44D5-8A70-F03969EEB683}"/>
                </a:ext>
              </a:extLst>
            </p:cNvPr>
            <p:cNvSpPr txBox="1"/>
            <p:nvPr/>
          </p:nvSpPr>
          <p:spPr>
            <a:xfrm>
              <a:off x="5476738" y="7204243"/>
              <a:ext cx="905484" cy="27034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rtl="0"/>
              <a:r>
                <a:rPr lang="es-MX" sz="600" b="0" i="0" u="none" strike="noStrike">
                  <a:solidFill>
                    <a:srgbClr val="FF0000"/>
                  </a:solidFill>
                  <a:highlight>
                    <a:srgbClr val="000000">
                      <a:alpha val="0"/>
                    </a:srgbClr>
                  </a:highlight>
                  <a:latin typeface="Arial Narrow"/>
                </a:rPr>
                <a:t>¡Día de Descubrimiento!</a:t>
              </a:r>
            </a:p>
            <a:p>
              <a:pPr algn="ctr" rtl="0"/>
              <a:r>
                <a:rPr lang="es-MX" sz="600" b="0" i="0" u="none" strike="noStrike">
                  <a:solidFill>
                    <a:srgbClr val="FF0000"/>
                  </a:solidFill>
                  <a:highlight>
                    <a:srgbClr val="000000">
                      <a:alpha val="0"/>
                    </a:srgbClr>
                  </a:highlight>
                  <a:latin typeface="Arial Narrow"/>
                </a:rPr>
                <a:t>Champiñones de Texas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89B52E55-9DD1-4116-ADFD-D1CE77F27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371" y="5732995"/>
            <a:ext cx="157696" cy="15769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46021EA-0DAB-4E34-A7C0-B5946D0AE780}"/>
              </a:ext>
            </a:extLst>
          </p:cNvPr>
          <p:cNvSpPr txBox="1"/>
          <p:nvPr/>
        </p:nvSpPr>
        <p:spPr>
          <a:xfrm>
            <a:off x="8181953" y="6481808"/>
            <a:ext cx="1473618" cy="1185862"/>
          </a:xfrm>
          <a:prstGeom prst="rect">
            <a:avLst/>
          </a:prstGeom>
          <a:solidFill>
            <a:srgbClr val="C9E3E0"/>
          </a:solidFill>
        </p:spPr>
        <p:txBody>
          <a:bodyPr wrap="square" rtlCol="0">
            <a:noAutofit/>
          </a:bodyPr>
          <a:lstStyle/>
          <a:p>
            <a:pPr algn="ctr" rtl="0"/>
            <a:r>
              <a:rPr lang="es-MX" sz="900" b="1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¡Ahora Contratando!</a:t>
            </a:r>
          </a:p>
          <a:p>
            <a:pPr algn="ctr" rtl="0"/>
            <a:r>
              <a:rPr lang="es-MX" sz="9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¡El Servicio de Alimentos está contratando! </a:t>
            </a:r>
          </a:p>
          <a:p>
            <a:pPr algn="ctr" rtl="0"/>
            <a:r>
              <a:rPr lang="es-MX" sz="900" b="1" i="1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Trabaje Mientras los Niños están en la Escuela</a:t>
            </a:r>
          </a:p>
          <a:p>
            <a:pPr algn="ctr" rtl="0"/>
            <a:r>
              <a:rPr lang="es-MX" sz="900" b="1" i="1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Grandes Beneficios</a:t>
            </a:r>
          </a:p>
          <a:p>
            <a:pPr algn="ctr" rtl="0"/>
            <a:r>
              <a:rPr lang="es-MX" sz="9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Solicite en línea @ </a:t>
            </a:r>
            <a:r>
              <a:rPr lang="es-MX" sz="9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www.aramark.com</a:t>
            </a:r>
            <a:r>
              <a:rPr lang="es-MX" sz="9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endParaRPr lang="en-US" sz="1774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C6884B2-C0A8-4A6C-B652-00FE25C7E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069" y="4840386"/>
            <a:ext cx="157696" cy="157696"/>
          </a:xfrm>
          <a:prstGeom prst="rect">
            <a:avLst/>
          </a:prstGeom>
        </p:spPr>
      </p:pic>
      <p:pic>
        <p:nvPicPr>
          <p:cNvPr id="50" name="object 26">
            <a:extLst>
              <a:ext uri="{FF2B5EF4-FFF2-40B4-BE49-F238E27FC236}">
                <a16:creationId xmlns:a16="http://schemas.microsoft.com/office/drawing/2014/main" id="{4D93EF03-12E1-4B4C-8F68-34B552CC2B3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584328" y="4266131"/>
            <a:ext cx="829242" cy="114851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967AA579-0217-4424-A89D-364A3AE14A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749" y="279593"/>
            <a:ext cx="1199811" cy="304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0D3771-2F9E-EB63-8267-DB5051D5CF96}"/>
              </a:ext>
            </a:extLst>
          </p:cNvPr>
          <p:cNvSpPr txBox="1"/>
          <p:nvPr/>
        </p:nvSpPr>
        <p:spPr>
          <a:xfrm>
            <a:off x="1281546" y="3838169"/>
            <a:ext cx="416859" cy="246221"/>
          </a:xfrm>
          <a:prstGeom prst="rect">
            <a:avLst/>
          </a:prstGeom>
          <a:solidFill>
            <a:srgbClr val="FAFBF7"/>
          </a:solidFill>
        </p:spPr>
        <p:txBody>
          <a:bodyPr wrap="square" rtlCol="0">
            <a:noAutofit/>
          </a:bodyPr>
          <a:lstStyle/>
          <a:p>
            <a:pPr algn="r" rtl="0"/>
            <a:r>
              <a:rPr lang="es-MX" sz="10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27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00C157-A399-477D-194E-7371EF608639}"/>
              </a:ext>
            </a:extLst>
          </p:cNvPr>
          <p:cNvSpPr txBox="1"/>
          <p:nvPr/>
        </p:nvSpPr>
        <p:spPr>
          <a:xfrm>
            <a:off x="2724150" y="3838169"/>
            <a:ext cx="416859" cy="246221"/>
          </a:xfrm>
          <a:prstGeom prst="rect">
            <a:avLst/>
          </a:prstGeom>
          <a:solidFill>
            <a:srgbClr val="FAFBF7"/>
          </a:solidFill>
        </p:spPr>
        <p:txBody>
          <a:bodyPr wrap="square" rtlCol="0">
            <a:noAutofit/>
          </a:bodyPr>
          <a:lstStyle/>
          <a:p>
            <a:pPr algn="r" rtl="0"/>
            <a:r>
              <a:rPr lang="es-MX" sz="10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28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8C0C6D-044D-2749-ABED-D68BB29AD781}"/>
              </a:ext>
            </a:extLst>
          </p:cNvPr>
          <p:cNvSpPr txBox="1"/>
          <p:nvPr/>
        </p:nvSpPr>
        <p:spPr>
          <a:xfrm>
            <a:off x="4192879" y="3838169"/>
            <a:ext cx="416859" cy="246221"/>
          </a:xfrm>
          <a:prstGeom prst="rect">
            <a:avLst/>
          </a:prstGeom>
          <a:solidFill>
            <a:srgbClr val="FAFBF7"/>
          </a:solidFill>
        </p:spPr>
        <p:txBody>
          <a:bodyPr wrap="square" rtlCol="0">
            <a:noAutofit/>
          </a:bodyPr>
          <a:lstStyle/>
          <a:p>
            <a:pPr algn="r" rtl="0"/>
            <a:r>
              <a:rPr lang="es-MX" sz="10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6A97C1-25C2-1B6D-A9AC-320386361A9E}"/>
              </a:ext>
            </a:extLst>
          </p:cNvPr>
          <p:cNvSpPr txBox="1"/>
          <p:nvPr/>
        </p:nvSpPr>
        <p:spPr>
          <a:xfrm>
            <a:off x="5706414" y="3830825"/>
            <a:ext cx="416859" cy="246221"/>
          </a:xfrm>
          <a:prstGeom prst="rect">
            <a:avLst/>
          </a:prstGeom>
          <a:solidFill>
            <a:srgbClr val="FAFBF7"/>
          </a:solidFill>
        </p:spPr>
        <p:txBody>
          <a:bodyPr wrap="square" rtlCol="0">
            <a:noAutofit/>
          </a:bodyPr>
          <a:lstStyle/>
          <a:p>
            <a:pPr algn="r" rtl="0"/>
            <a:r>
              <a:rPr lang="es-MX" sz="10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0AA0F5-ACC4-4FC7-DF54-C3FB090FD5A1}"/>
              </a:ext>
            </a:extLst>
          </p:cNvPr>
          <p:cNvSpPr txBox="1"/>
          <p:nvPr/>
        </p:nvSpPr>
        <p:spPr>
          <a:xfrm>
            <a:off x="7219950" y="3830826"/>
            <a:ext cx="416859" cy="246221"/>
          </a:xfrm>
          <a:prstGeom prst="rect">
            <a:avLst/>
          </a:prstGeom>
          <a:solidFill>
            <a:srgbClr val="FAFBF7"/>
          </a:solidFill>
        </p:spPr>
        <p:txBody>
          <a:bodyPr wrap="square" rtlCol="0">
            <a:noAutofit/>
          </a:bodyPr>
          <a:lstStyle/>
          <a:p>
            <a:pPr algn="r" rtl="0"/>
            <a:r>
              <a:rPr lang="es-MX" sz="10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5180EC-C8A2-29E3-FFC5-53AD951A1E10}"/>
              </a:ext>
            </a:extLst>
          </p:cNvPr>
          <p:cNvSpPr txBox="1"/>
          <p:nvPr/>
        </p:nvSpPr>
        <p:spPr>
          <a:xfrm>
            <a:off x="1270544" y="5086350"/>
            <a:ext cx="416859" cy="246221"/>
          </a:xfrm>
          <a:prstGeom prst="rect">
            <a:avLst/>
          </a:prstGeom>
          <a:solidFill>
            <a:srgbClr val="FAFBF7"/>
          </a:solidFill>
        </p:spPr>
        <p:txBody>
          <a:bodyPr wrap="square" rtlCol="0">
            <a:noAutofit/>
          </a:bodyPr>
          <a:lstStyle/>
          <a:p>
            <a:pPr algn="r" rtl="0"/>
            <a:r>
              <a:rPr lang="es-MX" sz="10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2761B3-845C-F1A3-7175-11A96D47E6CE}"/>
              </a:ext>
            </a:extLst>
          </p:cNvPr>
          <p:cNvSpPr txBox="1"/>
          <p:nvPr/>
        </p:nvSpPr>
        <p:spPr>
          <a:xfrm>
            <a:off x="2724150" y="5037258"/>
            <a:ext cx="416859" cy="246221"/>
          </a:xfrm>
          <a:prstGeom prst="rect">
            <a:avLst/>
          </a:prstGeom>
          <a:solidFill>
            <a:srgbClr val="FAFBF7"/>
          </a:solidFill>
        </p:spPr>
        <p:txBody>
          <a:bodyPr wrap="square" rtlCol="0">
            <a:noAutofit/>
          </a:bodyPr>
          <a:lstStyle/>
          <a:p>
            <a:pPr algn="r" rtl="0"/>
            <a:r>
              <a:rPr lang="es-MX" sz="10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D67344-C1E3-9456-4B8A-7D2660EFDDCD}"/>
              </a:ext>
            </a:extLst>
          </p:cNvPr>
          <p:cNvSpPr txBox="1"/>
          <p:nvPr/>
        </p:nvSpPr>
        <p:spPr>
          <a:xfrm>
            <a:off x="4192879" y="5058477"/>
            <a:ext cx="416859" cy="246221"/>
          </a:xfrm>
          <a:prstGeom prst="rect">
            <a:avLst/>
          </a:prstGeom>
          <a:solidFill>
            <a:srgbClr val="FAFBF7"/>
          </a:solidFill>
        </p:spPr>
        <p:txBody>
          <a:bodyPr wrap="square" rtlCol="0">
            <a:noAutofit/>
          </a:bodyPr>
          <a:lstStyle/>
          <a:p>
            <a:pPr algn="r" rtl="0"/>
            <a:r>
              <a:rPr lang="es-MX" sz="10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B973E7-33B1-B4F6-ED86-84B331B43C84}"/>
              </a:ext>
            </a:extLst>
          </p:cNvPr>
          <p:cNvSpPr txBox="1"/>
          <p:nvPr/>
        </p:nvSpPr>
        <p:spPr>
          <a:xfrm>
            <a:off x="5695412" y="5037257"/>
            <a:ext cx="416859" cy="246221"/>
          </a:xfrm>
          <a:prstGeom prst="rect">
            <a:avLst/>
          </a:prstGeom>
          <a:solidFill>
            <a:srgbClr val="FAFBF7"/>
          </a:solidFill>
        </p:spPr>
        <p:txBody>
          <a:bodyPr wrap="square" rtlCol="0">
            <a:noAutofit/>
          </a:bodyPr>
          <a:lstStyle/>
          <a:p>
            <a:pPr algn="r" rtl="0"/>
            <a:r>
              <a:rPr lang="es-MX" sz="10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1621BD-7DD1-150A-E7C6-72F53E912BCC}"/>
              </a:ext>
            </a:extLst>
          </p:cNvPr>
          <p:cNvSpPr txBox="1"/>
          <p:nvPr/>
        </p:nvSpPr>
        <p:spPr>
          <a:xfrm>
            <a:off x="7197945" y="5037256"/>
            <a:ext cx="416859" cy="246221"/>
          </a:xfrm>
          <a:prstGeom prst="rect">
            <a:avLst/>
          </a:prstGeom>
          <a:solidFill>
            <a:srgbClr val="FAFBF7"/>
          </a:solidFill>
        </p:spPr>
        <p:txBody>
          <a:bodyPr wrap="square" rtlCol="0">
            <a:noAutofit/>
          </a:bodyPr>
          <a:lstStyle/>
          <a:p>
            <a:pPr algn="r" rtl="0"/>
            <a:r>
              <a:rPr lang="es-MX" sz="10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10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FD2568-B525-48CC-5CE7-0B3BA2E84D94}"/>
              </a:ext>
            </a:extLst>
          </p:cNvPr>
          <p:cNvSpPr txBox="1"/>
          <p:nvPr/>
        </p:nvSpPr>
        <p:spPr>
          <a:xfrm>
            <a:off x="1270543" y="6265565"/>
            <a:ext cx="416859" cy="246221"/>
          </a:xfrm>
          <a:prstGeom prst="rect">
            <a:avLst/>
          </a:prstGeom>
          <a:solidFill>
            <a:srgbClr val="FAFBF7"/>
          </a:solidFill>
        </p:spPr>
        <p:txBody>
          <a:bodyPr wrap="square" rtlCol="0">
            <a:noAutofit/>
          </a:bodyPr>
          <a:lstStyle/>
          <a:p>
            <a:pPr algn="r" rtl="0"/>
            <a:r>
              <a:rPr lang="es-MX" sz="10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13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CFEE2A-842E-216D-5E2B-3FE72D2DF968}"/>
              </a:ext>
            </a:extLst>
          </p:cNvPr>
          <p:cNvSpPr txBox="1"/>
          <p:nvPr/>
        </p:nvSpPr>
        <p:spPr>
          <a:xfrm>
            <a:off x="2726211" y="6236347"/>
            <a:ext cx="416859" cy="246221"/>
          </a:xfrm>
          <a:prstGeom prst="rect">
            <a:avLst/>
          </a:prstGeom>
          <a:solidFill>
            <a:srgbClr val="FAFBF7"/>
          </a:solidFill>
        </p:spPr>
        <p:txBody>
          <a:bodyPr wrap="square" rtlCol="0">
            <a:noAutofit/>
          </a:bodyPr>
          <a:lstStyle/>
          <a:p>
            <a:pPr algn="r" rtl="0"/>
            <a:r>
              <a:rPr lang="es-MX" sz="10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14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756C210-1696-9A9E-6B79-51180FCF693B}"/>
              </a:ext>
            </a:extLst>
          </p:cNvPr>
          <p:cNvSpPr txBox="1"/>
          <p:nvPr/>
        </p:nvSpPr>
        <p:spPr>
          <a:xfrm>
            <a:off x="4200558" y="6274377"/>
            <a:ext cx="416859" cy="246221"/>
          </a:xfrm>
          <a:prstGeom prst="rect">
            <a:avLst/>
          </a:prstGeom>
          <a:solidFill>
            <a:srgbClr val="FAFBF7"/>
          </a:solidFill>
        </p:spPr>
        <p:txBody>
          <a:bodyPr wrap="square" rtlCol="0">
            <a:noAutofit/>
          </a:bodyPr>
          <a:lstStyle/>
          <a:p>
            <a:pPr algn="r" rtl="0"/>
            <a:r>
              <a:rPr lang="es-MX" sz="10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15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3854075-293E-3C66-A042-98D0384CDF82}"/>
              </a:ext>
            </a:extLst>
          </p:cNvPr>
          <p:cNvSpPr txBox="1"/>
          <p:nvPr/>
        </p:nvSpPr>
        <p:spPr>
          <a:xfrm>
            <a:off x="5674905" y="6248252"/>
            <a:ext cx="416859" cy="246221"/>
          </a:xfrm>
          <a:prstGeom prst="rect">
            <a:avLst/>
          </a:prstGeom>
          <a:solidFill>
            <a:srgbClr val="FAFBF7"/>
          </a:solidFill>
        </p:spPr>
        <p:txBody>
          <a:bodyPr wrap="square" rtlCol="0">
            <a:noAutofit/>
          </a:bodyPr>
          <a:lstStyle/>
          <a:p>
            <a:pPr algn="r" rtl="0"/>
            <a:r>
              <a:rPr lang="es-MX" sz="10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16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91A849-5120-B4A4-5551-672E19C0DCCF}"/>
              </a:ext>
            </a:extLst>
          </p:cNvPr>
          <p:cNvSpPr txBox="1"/>
          <p:nvPr/>
        </p:nvSpPr>
        <p:spPr>
          <a:xfrm>
            <a:off x="7219950" y="6235587"/>
            <a:ext cx="416859" cy="246221"/>
          </a:xfrm>
          <a:prstGeom prst="rect">
            <a:avLst/>
          </a:prstGeom>
          <a:solidFill>
            <a:srgbClr val="FAFBF7"/>
          </a:solidFill>
        </p:spPr>
        <p:txBody>
          <a:bodyPr wrap="square" rtlCol="0">
            <a:noAutofit/>
          </a:bodyPr>
          <a:lstStyle/>
          <a:p>
            <a:pPr algn="r" rtl="0"/>
            <a:r>
              <a:rPr lang="es-MX" sz="10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17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7AD6953-ABBB-081A-A871-99C9DC1FC5E7}"/>
              </a:ext>
            </a:extLst>
          </p:cNvPr>
          <p:cNvSpPr txBox="1"/>
          <p:nvPr/>
        </p:nvSpPr>
        <p:spPr>
          <a:xfrm>
            <a:off x="1254446" y="7465350"/>
            <a:ext cx="416859" cy="246221"/>
          </a:xfrm>
          <a:prstGeom prst="rect">
            <a:avLst/>
          </a:prstGeom>
          <a:solidFill>
            <a:srgbClr val="FAFBF7"/>
          </a:solidFill>
        </p:spPr>
        <p:txBody>
          <a:bodyPr wrap="square" rtlCol="0">
            <a:noAutofit/>
          </a:bodyPr>
          <a:lstStyle/>
          <a:p>
            <a:pPr algn="r" rtl="0"/>
            <a:r>
              <a:rPr lang="es-MX" sz="10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20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9913D2-265D-6B78-8341-BEB1D0563E68}"/>
              </a:ext>
            </a:extLst>
          </p:cNvPr>
          <p:cNvSpPr txBox="1"/>
          <p:nvPr/>
        </p:nvSpPr>
        <p:spPr>
          <a:xfrm>
            <a:off x="2726443" y="7452810"/>
            <a:ext cx="416859" cy="246221"/>
          </a:xfrm>
          <a:prstGeom prst="rect">
            <a:avLst/>
          </a:prstGeom>
          <a:solidFill>
            <a:srgbClr val="FAFBF7"/>
          </a:solidFill>
        </p:spPr>
        <p:txBody>
          <a:bodyPr wrap="square" rtlCol="0">
            <a:noAutofit/>
          </a:bodyPr>
          <a:lstStyle/>
          <a:p>
            <a:pPr algn="r" rtl="0"/>
            <a:r>
              <a:rPr lang="es-MX" sz="10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21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F6FCC55-DF38-6465-813D-A68BED474977}"/>
              </a:ext>
            </a:extLst>
          </p:cNvPr>
          <p:cNvSpPr txBox="1"/>
          <p:nvPr/>
        </p:nvSpPr>
        <p:spPr>
          <a:xfrm>
            <a:off x="4244185" y="7452808"/>
            <a:ext cx="416859" cy="246221"/>
          </a:xfrm>
          <a:prstGeom prst="rect">
            <a:avLst/>
          </a:prstGeom>
          <a:solidFill>
            <a:srgbClr val="FAFBF7"/>
          </a:solidFill>
        </p:spPr>
        <p:txBody>
          <a:bodyPr wrap="square" rtlCol="0">
            <a:noAutofit/>
          </a:bodyPr>
          <a:lstStyle/>
          <a:p>
            <a:pPr algn="r" rtl="0"/>
            <a:r>
              <a:rPr lang="es-MX" sz="10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22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CABE1D-4376-C3D3-A6B3-E595A38AA6C7}"/>
              </a:ext>
            </a:extLst>
          </p:cNvPr>
          <p:cNvSpPr txBox="1"/>
          <p:nvPr/>
        </p:nvSpPr>
        <p:spPr>
          <a:xfrm>
            <a:off x="5677198" y="7452809"/>
            <a:ext cx="416859" cy="246221"/>
          </a:xfrm>
          <a:prstGeom prst="rect">
            <a:avLst/>
          </a:prstGeom>
          <a:solidFill>
            <a:srgbClr val="FAFBF7"/>
          </a:solidFill>
        </p:spPr>
        <p:txBody>
          <a:bodyPr wrap="square" rtlCol="0">
            <a:noAutofit/>
          </a:bodyPr>
          <a:lstStyle/>
          <a:p>
            <a:pPr algn="r" rtl="0"/>
            <a:r>
              <a:rPr lang="es-MX" sz="10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23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51FFC6B-C869-D4C9-3BB3-41670014FB0D}"/>
              </a:ext>
            </a:extLst>
          </p:cNvPr>
          <p:cNvSpPr txBox="1"/>
          <p:nvPr/>
        </p:nvSpPr>
        <p:spPr>
          <a:xfrm>
            <a:off x="7220184" y="7452808"/>
            <a:ext cx="416859" cy="246221"/>
          </a:xfrm>
          <a:prstGeom prst="rect">
            <a:avLst/>
          </a:prstGeom>
          <a:solidFill>
            <a:srgbClr val="FAFBF7"/>
          </a:solidFill>
        </p:spPr>
        <p:txBody>
          <a:bodyPr wrap="square" rtlCol="0">
            <a:noAutofit/>
          </a:bodyPr>
          <a:lstStyle/>
          <a:p>
            <a:pPr algn="r" rtl="0"/>
            <a:r>
              <a:rPr lang="es-MX" sz="10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24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268A7BC-294B-A7FE-72CD-4CF2630A2761}"/>
              </a:ext>
            </a:extLst>
          </p:cNvPr>
          <p:cNvSpPr txBox="1"/>
          <p:nvPr/>
        </p:nvSpPr>
        <p:spPr>
          <a:xfrm>
            <a:off x="1236739" y="8691716"/>
            <a:ext cx="416859" cy="246221"/>
          </a:xfrm>
          <a:prstGeom prst="rect">
            <a:avLst/>
          </a:prstGeom>
          <a:solidFill>
            <a:srgbClr val="FAFBF7"/>
          </a:solidFill>
        </p:spPr>
        <p:txBody>
          <a:bodyPr wrap="square" rtlCol="0">
            <a:noAutofit/>
          </a:bodyPr>
          <a:lstStyle/>
          <a:p>
            <a:pPr algn="r" rtl="0"/>
            <a:r>
              <a:rPr lang="es-MX" sz="10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27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998D8CD-2EA3-801C-051D-DA2C23C0BAFD}"/>
              </a:ext>
            </a:extLst>
          </p:cNvPr>
          <p:cNvSpPr txBox="1"/>
          <p:nvPr/>
        </p:nvSpPr>
        <p:spPr>
          <a:xfrm>
            <a:off x="2724150" y="8667750"/>
            <a:ext cx="416859" cy="246221"/>
          </a:xfrm>
          <a:prstGeom prst="rect">
            <a:avLst/>
          </a:prstGeom>
          <a:solidFill>
            <a:srgbClr val="FAFBF7"/>
          </a:solidFill>
        </p:spPr>
        <p:txBody>
          <a:bodyPr wrap="square" rtlCol="0">
            <a:noAutofit/>
          </a:bodyPr>
          <a:lstStyle/>
          <a:p>
            <a:pPr algn="r" rtl="0"/>
            <a:r>
              <a:rPr lang="es-MX" sz="10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28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E1F16A-847E-053C-4B84-1D48C2C69FC6}"/>
              </a:ext>
            </a:extLst>
          </p:cNvPr>
          <p:cNvSpPr txBox="1"/>
          <p:nvPr/>
        </p:nvSpPr>
        <p:spPr>
          <a:xfrm>
            <a:off x="4248150" y="8743950"/>
            <a:ext cx="381000" cy="153888"/>
          </a:xfrm>
          <a:prstGeom prst="rect">
            <a:avLst/>
          </a:prstGeom>
          <a:solidFill>
            <a:srgbClr val="FAFBF7"/>
          </a:solidFill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es-MX" sz="10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29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9065087-E1BD-2A23-39CC-D8FE89C87E56}"/>
              </a:ext>
            </a:extLst>
          </p:cNvPr>
          <p:cNvSpPr txBox="1"/>
          <p:nvPr/>
        </p:nvSpPr>
        <p:spPr>
          <a:xfrm>
            <a:off x="5682290" y="8664966"/>
            <a:ext cx="416859" cy="246221"/>
          </a:xfrm>
          <a:prstGeom prst="rect">
            <a:avLst/>
          </a:prstGeom>
          <a:solidFill>
            <a:srgbClr val="FAFBF7"/>
          </a:solidFill>
        </p:spPr>
        <p:txBody>
          <a:bodyPr wrap="square" rtlCol="0">
            <a:noAutofit/>
          </a:bodyPr>
          <a:lstStyle/>
          <a:p>
            <a:pPr algn="r" rtl="0"/>
            <a:r>
              <a:rPr lang="es-MX" sz="10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30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F37EF04-C3BD-297A-B24D-692D18934D34}"/>
              </a:ext>
            </a:extLst>
          </p:cNvPr>
          <p:cNvSpPr txBox="1"/>
          <p:nvPr/>
        </p:nvSpPr>
        <p:spPr>
          <a:xfrm>
            <a:off x="7197791" y="8677261"/>
            <a:ext cx="416859" cy="246221"/>
          </a:xfrm>
          <a:prstGeom prst="rect">
            <a:avLst/>
          </a:prstGeom>
          <a:solidFill>
            <a:srgbClr val="FAFBF7"/>
          </a:solidFill>
        </p:spPr>
        <p:txBody>
          <a:bodyPr wrap="square" rtlCol="0">
            <a:noAutofit/>
          </a:bodyPr>
          <a:lstStyle/>
          <a:p>
            <a:pPr algn="r" rtl="0"/>
            <a:r>
              <a:rPr lang="es-MX" sz="10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31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A4BED4-8B2D-1D96-8207-AC2C4B03518C}"/>
              </a:ext>
            </a:extLst>
          </p:cNvPr>
          <p:cNvSpPr txBox="1"/>
          <p:nvPr/>
        </p:nvSpPr>
        <p:spPr>
          <a:xfrm>
            <a:off x="3333750" y="5238750"/>
            <a:ext cx="1143000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s-MX" sz="1800" b="0" i="0" u="none" strike="noStrike" dirty="0">
                <a:solidFill>
                  <a:srgbClr val="327F3D"/>
                </a:solidFill>
                <a:highlight>
                  <a:srgbClr val="000000">
                    <a:alpha val="0"/>
                  </a:srgbClr>
                </a:highlight>
                <a:latin typeface="Lucky Shoes"/>
              </a:rPr>
              <a:t>Medio Día </a:t>
            </a:r>
          </a:p>
          <a:p>
            <a:pPr algn="ctr" rtl="0"/>
            <a:r>
              <a:rPr lang="es-MX" sz="1200" b="1" i="0" u="none" strike="noStrike" dirty="0">
                <a:solidFill>
                  <a:srgbClr val="327F3D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Grados K-5º </a:t>
            </a:r>
            <a:endParaRPr lang="en-US" sz="2000" b="1" dirty="0">
              <a:solidFill>
                <a:srgbClr val="327F3D"/>
              </a:solidFill>
              <a:latin typeface="+mj-lt"/>
            </a:endParaRPr>
          </a:p>
          <a:p>
            <a:pPr algn="ctr" rtl="0"/>
            <a:r>
              <a:rPr lang="es-MX" sz="1200" b="1" i="0" u="none" strike="noStrike" dirty="0">
                <a:solidFill>
                  <a:srgbClr val="327F3D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No hay almuerzo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B6E5BE-8139-0C9B-F2F9-92206A577C31}"/>
              </a:ext>
            </a:extLst>
          </p:cNvPr>
          <p:cNvSpPr txBox="1"/>
          <p:nvPr/>
        </p:nvSpPr>
        <p:spPr>
          <a:xfrm>
            <a:off x="4718160" y="5238750"/>
            <a:ext cx="1172101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s-MX" sz="1800" b="0" i="0" u="none" strike="noStrike" dirty="0">
                <a:solidFill>
                  <a:srgbClr val="327F3D"/>
                </a:solidFill>
                <a:highlight>
                  <a:srgbClr val="000000">
                    <a:alpha val="0"/>
                  </a:srgbClr>
                </a:highlight>
                <a:latin typeface="Lucky Shoes"/>
              </a:rPr>
              <a:t>Medio Día</a:t>
            </a:r>
          </a:p>
          <a:p>
            <a:pPr algn="ctr" rtl="0"/>
            <a:r>
              <a:rPr lang="es-MX" sz="1200" b="1" i="0" u="none" strike="noStrike" dirty="0">
                <a:solidFill>
                  <a:srgbClr val="327F3D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Grados K-5º </a:t>
            </a:r>
            <a:endParaRPr lang="en-US" sz="2000" b="1" dirty="0">
              <a:solidFill>
                <a:srgbClr val="327F3D"/>
              </a:solidFill>
              <a:latin typeface="+mj-lt"/>
            </a:endParaRPr>
          </a:p>
          <a:p>
            <a:pPr algn="ctr" rtl="0"/>
            <a:r>
              <a:rPr lang="es-MX" sz="1200" b="1" i="0" u="none" strike="noStrike" dirty="0">
                <a:solidFill>
                  <a:srgbClr val="327F3D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No hay almuerzo  </a:t>
            </a:r>
          </a:p>
          <a:p>
            <a:endParaRPr lang="en-US" dirty="0">
              <a:solidFill>
                <a:srgbClr val="327F3D"/>
              </a:solidFill>
              <a:latin typeface="Lucky Shoes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10EAAE-46AC-96F3-E7EF-4ADFC4DD79FD}"/>
              </a:ext>
            </a:extLst>
          </p:cNvPr>
          <p:cNvSpPr txBox="1"/>
          <p:nvPr/>
        </p:nvSpPr>
        <p:spPr>
          <a:xfrm>
            <a:off x="6381750" y="5314950"/>
            <a:ext cx="1240604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s-MX" sz="1800" b="0" i="0" u="none" strike="noStrike" dirty="0">
                <a:solidFill>
                  <a:srgbClr val="327E3D"/>
                </a:solidFill>
                <a:highlight>
                  <a:srgbClr val="000000">
                    <a:alpha val="0"/>
                  </a:srgbClr>
                </a:highlight>
                <a:latin typeface="Lucky Shoes"/>
              </a:rPr>
              <a:t>No hay escuela</a:t>
            </a:r>
          </a:p>
          <a:p>
            <a:pPr rtl="0"/>
            <a:r>
              <a:rPr lang="es-MX" sz="1200" b="1" i="0" u="none" strike="noStrike" dirty="0">
                <a:solidFill>
                  <a:srgbClr val="327F3D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Grados K-5º </a:t>
            </a:r>
            <a:endParaRPr lang="en-US" sz="2000" b="1" dirty="0">
              <a:solidFill>
                <a:srgbClr val="327F3D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72E8C9-87EB-0D02-B2A0-71068F1C7C0C}"/>
              </a:ext>
            </a:extLst>
          </p:cNvPr>
          <p:cNvSpPr txBox="1"/>
          <p:nvPr/>
        </p:nvSpPr>
        <p:spPr>
          <a:xfrm>
            <a:off x="3308984" y="7550957"/>
            <a:ext cx="11677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s-MX" sz="1800" b="0" i="0" u="none" strike="noStrike" dirty="0">
                <a:solidFill>
                  <a:srgbClr val="327E3D"/>
                </a:solidFill>
                <a:highlight>
                  <a:srgbClr val="000000">
                    <a:alpha val="0"/>
                  </a:srgbClr>
                </a:highlight>
                <a:latin typeface="Lucky Shoes"/>
              </a:rPr>
              <a:t>No hay escuela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BBC4F63D-9F50-5DD6-548C-458B56A0C01E}"/>
              </a:ext>
            </a:extLst>
          </p:cNvPr>
          <p:cNvSpPr txBox="1"/>
          <p:nvPr/>
        </p:nvSpPr>
        <p:spPr>
          <a:xfrm>
            <a:off x="287971" y="4147566"/>
            <a:ext cx="1412567" cy="8066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1" i="0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Salchicha Corn Dog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1" i="0" u="none" strike="noStrike">
                <a:solidFill>
                  <a:srgbClr val="00B050"/>
                </a:solidFill>
                <a:highlight>
                  <a:srgbClr val="000000">
                    <a:alpha val="0"/>
                  </a:srgbClr>
                </a:highlight>
                <a:latin typeface="Arial Narrow"/>
              </a:rPr>
              <a:t>Hamburguesa Vegetariana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0" i="1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Papas a la francesa al Horno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1" i="0" u="none" strike="noStrike">
                <a:solidFill>
                  <a:srgbClr val="00B050"/>
                </a:solidFill>
                <a:highlight>
                  <a:srgbClr val="000000">
                    <a:alpha val="0"/>
                  </a:srgbClr>
                </a:highlight>
                <a:latin typeface="Arial Narrow"/>
              </a:rPr>
              <a:t>Ensalada de Chef de Huevo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F48AF3C-E625-5918-0D49-DDCCAFC444F7}"/>
              </a:ext>
            </a:extLst>
          </p:cNvPr>
          <p:cNvSpPr txBox="1"/>
          <p:nvPr/>
        </p:nvSpPr>
        <p:spPr>
          <a:xfrm>
            <a:off x="1742570" y="4019550"/>
            <a:ext cx="1412567" cy="10796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1" i="0" u="none" strike="noStrike" dirty="0">
                <a:highlight>
                  <a:srgbClr val="000000">
                    <a:alpha val="0"/>
                  </a:srgbClr>
                </a:highlight>
                <a:latin typeface="Arial Narrow"/>
              </a:rPr>
              <a:t>Tacos de Carne Estilo Walking Taco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1" i="0" u="none" strike="noStrike" dirty="0">
                <a:highlight>
                  <a:srgbClr val="000000">
                    <a:alpha val="0"/>
                  </a:srgbClr>
                </a:highlight>
                <a:latin typeface="Arial Narrow"/>
              </a:rPr>
              <a:t>Tacos de Frijoles Pintos Estilo Walking Taco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0" i="1" u="none" strike="noStrike" dirty="0">
                <a:highlight>
                  <a:srgbClr val="000000">
                    <a:alpha val="0"/>
                  </a:srgbClr>
                </a:highlight>
                <a:latin typeface="Arial Narrow"/>
              </a:rPr>
              <a:t>Frijoles Pintos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1" i="0" u="none" strike="noStrike" dirty="0">
                <a:solidFill>
                  <a:srgbClr val="00B050"/>
                </a:solidFill>
                <a:highlight>
                  <a:srgbClr val="000000">
                    <a:alpha val="0"/>
                  </a:srgbClr>
                </a:highlight>
                <a:latin typeface="Arial Narrow"/>
              </a:rPr>
              <a:t>Ensalada de Chef de Huevo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A463DAD1-F2AB-B2F8-5762-713977907EA9}"/>
              </a:ext>
            </a:extLst>
          </p:cNvPr>
          <p:cNvSpPr txBox="1"/>
          <p:nvPr/>
        </p:nvSpPr>
        <p:spPr>
          <a:xfrm>
            <a:off x="3194738" y="4193525"/>
            <a:ext cx="1412567" cy="7414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1" i="0" u="none" strike="noStrike">
                <a:solidFill>
                  <a:srgbClr val="00B050"/>
                </a:solidFill>
                <a:highlight>
                  <a:srgbClr val="000000">
                    <a:alpha val="0"/>
                  </a:srgbClr>
                </a:highlight>
                <a:latin typeface="Arial Narrow"/>
              </a:rPr>
              <a:t>Pizza de Queso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0" i="1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Verduras mixtas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1" i="0" u="none" strike="noStrike">
                <a:solidFill>
                  <a:srgbClr val="00B050"/>
                </a:solidFill>
                <a:highlight>
                  <a:srgbClr val="000000">
                    <a:alpha val="0"/>
                  </a:srgbClr>
                </a:highlight>
                <a:latin typeface="Arial Narrow"/>
              </a:rPr>
              <a:t>Ensalada de Chef de Huevo</a:t>
            </a:r>
            <a:endParaRPr lang="en-US" sz="840" b="1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CDFB127D-D84A-1CAC-14FB-A52BBC45574F}"/>
              </a:ext>
            </a:extLst>
          </p:cNvPr>
          <p:cNvSpPr txBox="1"/>
          <p:nvPr/>
        </p:nvSpPr>
        <p:spPr>
          <a:xfrm>
            <a:off x="3197171" y="6587856"/>
            <a:ext cx="1412567" cy="7414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1" i="0" u="none" strike="noStrike">
                <a:solidFill>
                  <a:srgbClr val="00B050"/>
                </a:solidFill>
                <a:highlight>
                  <a:srgbClr val="000000">
                    <a:alpha val="0"/>
                  </a:srgbClr>
                </a:highlight>
                <a:latin typeface="Arial Narrow"/>
              </a:rPr>
              <a:t>Pizza de Queso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0" i="1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Verduras mixtas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0" i="0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Ensalada César con Pollo</a:t>
            </a:r>
            <a:endParaRPr lang="en-US" sz="840">
              <a:latin typeface="Arial Narrow" panose="020B0606020202030204" pitchFamily="34" charset="0"/>
            </a:endParaRP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67B80AD2-BE67-BD22-86A5-B6843AF93E9C}"/>
              </a:ext>
            </a:extLst>
          </p:cNvPr>
          <p:cNvSpPr txBox="1"/>
          <p:nvPr/>
        </p:nvSpPr>
        <p:spPr>
          <a:xfrm>
            <a:off x="3257550" y="8972550"/>
            <a:ext cx="1412567" cy="685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1" i="0" u="none" strike="noStrike">
                <a:solidFill>
                  <a:srgbClr val="00B050"/>
                </a:solidFill>
                <a:highlight>
                  <a:srgbClr val="000000">
                    <a:alpha val="0"/>
                  </a:srgbClr>
                </a:highlight>
                <a:latin typeface="Arial Narrow"/>
              </a:rPr>
              <a:t>Pizza de Queso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0" i="1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Verduras mixtas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0" i="0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Ensalada de Pollo con Aderezo Ranch</a:t>
            </a:r>
            <a:endParaRPr lang="en-US" sz="840">
              <a:latin typeface="Arial Narrow" pitchFamily="34" charset="0"/>
            </a:endParaRP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FCAEDB92-F211-EE8D-076F-A27539A6EB36}"/>
              </a:ext>
            </a:extLst>
          </p:cNvPr>
          <p:cNvSpPr txBox="1"/>
          <p:nvPr/>
        </p:nvSpPr>
        <p:spPr>
          <a:xfrm>
            <a:off x="4629150" y="4019550"/>
            <a:ext cx="1472552" cy="81766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89000"/>
              </a:lnSpc>
              <a:spcBef>
                <a:spcPct val="0"/>
              </a:spcBef>
            </a:pPr>
            <a:r>
              <a:rPr lang="es-MX" sz="1000" b="1" i="0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Tostadas Francesas y </a:t>
            </a:r>
          </a:p>
          <a:p>
            <a:pPr rtl="0">
              <a:lnSpc>
                <a:spcPct val="89000"/>
              </a:lnSpc>
              <a:spcBef>
                <a:spcPct val="0"/>
              </a:spcBef>
            </a:pPr>
            <a:r>
              <a:rPr lang="es-MX" sz="1000" b="1" i="0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Salchicha de Pollo</a:t>
            </a:r>
          </a:p>
          <a:p>
            <a:pPr rtl="0">
              <a:lnSpc>
                <a:spcPct val="89000"/>
              </a:lnSpc>
              <a:spcBef>
                <a:spcPct val="0"/>
              </a:spcBef>
            </a:pPr>
            <a:r>
              <a:rPr lang="es-MX" sz="1000" b="1" i="0" u="none" strike="noStrike">
                <a:solidFill>
                  <a:srgbClr val="00B050"/>
                </a:solidFill>
                <a:highlight>
                  <a:srgbClr val="000000">
                    <a:alpha val="0"/>
                  </a:srgbClr>
                </a:highlight>
                <a:latin typeface="Arial Narrow"/>
              </a:rPr>
              <a:t>Tostadas Francesas y </a:t>
            </a:r>
          </a:p>
          <a:p>
            <a:pPr rtl="0">
              <a:lnSpc>
                <a:spcPct val="89000"/>
              </a:lnSpc>
              <a:spcBef>
                <a:spcPct val="0"/>
              </a:spcBef>
            </a:pPr>
            <a:r>
              <a:rPr lang="es-MX" sz="1000" b="1" i="0" u="none" strike="noStrike">
                <a:solidFill>
                  <a:srgbClr val="00B050"/>
                </a:solidFill>
                <a:highlight>
                  <a:srgbClr val="000000">
                    <a:alpha val="0"/>
                  </a:srgbClr>
                </a:highlight>
                <a:latin typeface="Arial Narrow"/>
              </a:rPr>
              <a:t>Salchicha Vegetariana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0" i="1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Papitas Tater Tots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1" i="0" u="none" strike="noStrike">
                <a:solidFill>
                  <a:srgbClr val="00B050"/>
                </a:solidFill>
                <a:highlight>
                  <a:srgbClr val="000000">
                    <a:alpha val="0"/>
                  </a:srgbClr>
                </a:highlight>
                <a:latin typeface="Arial Narrow"/>
              </a:rPr>
              <a:t>Ensalada de Chef de Huevo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57D32228-289C-81FF-7341-3C0936CBD65C}"/>
              </a:ext>
            </a:extLst>
          </p:cNvPr>
          <p:cNvSpPr/>
          <p:nvPr/>
        </p:nvSpPr>
        <p:spPr>
          <a:xfrm>
            <a:off x="209550" y="9810750"/>
            <a:ext cx="2169645" cy="2308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rtl="0">
              <a:lnSpc>
                <a:spcPct val="85000"/>
              </a:lnSpc>
            </a:pPr>
            <a:r>
              <a:rPr lang="es-MX" sz="800" b="1" i="1" u="none" strike="noStrike">
                <a:solidFill>
                  <a:srgbClr val="009242"/>
                </a:solidFill>
                <a:highlight>
                  <a:srgbClr val="000000">
                    <a:alpha val="0"/>
                  </a:srgbClr>
                </a:highlight>
                <a:latin typeface="Arial Narrow"/>
              </a:rPr>
              <a:t>OPCIONES VEGETARIANAS </a:t>
            </a:r>
            <a:r>
              <a:rPr lang="es-MX" sz="800" b="1" i="1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 Narrow"/>
              </a:rPr>
              <a:t>están</a:t>
            </a:r>
            <a:r>
              <a:rPr lang="es-MX" sz="800" b="1" i="1" u="none" strike="noStrike">
                <a:solidFill>
                  <a:srgbClr val="009242"/>
                </a:solidFill>
                <a:highlight>
                  <a:srgbClr val="000000">
                    <a:alpha val="0"/>
                  </a:srgbClr>
                </a:highlight>
                <a:latin typeface="Arial Narrow"/>
              </a:rPr>
              <a:t> </a:t>
            </a:r>
            <a:r>
              <a:rPr lang="es-MX" sz="800" b="1" i="1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 Narrow"/>
              </a:rPr>
              <a:t>resaltadas en verde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9D70546-B59C-A509-935C-0838DE0DE3A5}"/>
              </a:ext>
            </a:extLst>
          </p:cNvPr>
          <p:cNvSpPr txBox="1"/>
          <p:nvPr/>
        </p:nvSpPr>
        <p:spPr>
          <a:xfrm>
            <a:off x="2724150" y="9784241"/>
            <a:ext cx="4933950" cy="3313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pPr algn="ctr" rtl="0">
              <a:lnSpc>
                <a:spcPct val="86000"/>
              </a:lnSpc>
            </a:pPr>
            <a:r>
              <a:rPr kumimoji="0" lang="es-MX" sz="900" b="1" i="1" u="none" strike="noStrike" kern="14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Para obtener más información sobre nuestra Declaración de no discriminación, visite: </a:t>
            </a:r>
            <a:r>
              <a:rPr kumimoji="0" lang="es-MX" sz="9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Servicios de Alimentos / Declaración de No Discriminación y Requisitos de Derechos Civiles (wcasd.net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D4CD3DA-82A7-EEB3-3D7B-7D2BF5F26509}"/>
              </a:ext>
            </a:extLst>
          </p:cNvPr>
          <p:cNvSpPr txBox="1"/>
          <p:nvPr/>
        </p:nvSpPr>
        <p:spPr>
          <a:xfrm>
            <a:off x="5391150" y="2038350"/>
            <a:ext cx="2438400" cy="1172816"/>
          </a:xfrm>
          <a:prstGeom prst="rect">
            <a:avLst/>
          </a:prstGeom>
          <a:solidFill>
            <a:srgbClr val="226532"/>
          </a:solidFill>
          <a:ln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algn="ctr" rtl="0"/>
            <a:r>
              <a:rPr lang="es-MX" sz="1100" b="0" i="1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haroni"/>
                <a:cs typeface="Aharoni"/>
              </a:rPr>
              <a:t>SE OFRECE A DIARIO</a:t>
            </a:r>
            <a:endParaRPr lang="en-US" sz="1050" i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MX" sz="1000" b="1" i="1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Paquete de pretzel: Pretzel integral,                </a:t>
            </a:r>
          </a:p>
          <a:p>
            <a:pPr rtl="0">
              <a:lnSpc>
                <a:spcPct val="86000"/>
              </a:lnSpc>
            </a:pPr>
            <a:r>
              <a:rPr lang="es-MX" sz="1000" b="1" i="1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     queso en tiras, yogur</a:t>
            </a:r>
          </a:p>
          <a:p>
            <a:pPr marL="171450" indent="-171450">
              <a:lnSpc>
                <a:spcPct val="86000"/>
              </a:lnSpc>
              <a:buFont typeface="Arial" panose="020B0604020202020204" pitchFamily="34" charset="0"/>
              <a:buChar char="•"/>
            </a:pPr>
            <a:endParaRPr lang="en-US" sz="300" b="1" i="1" dirty="0">
              <a:solidFill>
                <a:schemeClr val="bg1"/>
              </a:solidFill>
            </a:endParaRPr>
          </a:p>
          <a:p>
            <a:pPr marL="171450" indent="-171450" rtl="0">
              <a:lnSpc>
                <a:spcPct val="86000"/>
              </a:lnSpc>
              <a:buFont typeface="Arial" panose="020B0604020202020204" pitchFamily="34" charset="0"/>
              <a:buChar char="•"/>
            </a:pPr>
            <a:r>
              <a:rPr lang="es-MX" sz="1000" b="1" i="1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Sandwich de crema de semillas de girasol y Mermelada</a:t>
            </a:r>
          </a:p>
          <a:p>
            <a:pPr>
              <a:lnSpc>
                <a:spcPct val="86000"/>
              </a:lnSpc>
            </a:pPr>
            <a:endParaRPr lang="en-US" sz="200" b="1" i="1" dirty="0">
              <a:solidFill>
                <a:schemeClr val="bg1"/>
              </a:solidFill>
            </a:endParaRPr>
          </a:p>
          <a:p>
            <a:pPr marL="171450" indent="-171450">
              <a:lnSpc>
                <a:spcPct val="86000"/>
              </a:lnSpc>
              <a:buFont typeface="Arial" panose="020B0604020202020204" pitchFamily="34" charset="0"/>
              <a:buChar char="•"/>
            </a:pPr>
            <a:endParaRPr lang="en-US" sz="300" b="1" i="1" dirty="0">
              <a:solidFill>
                <a:schemeClr val="bg1"/>
              </a:solidFill>
            </a:endParaRPr>
          </a:p>
          <a:p>
            <a:pPr rtl="0">
              <a:lnSpc>
                <a:spcPct val="86000"/>
              </a:lnSpc>
              <a:buFont typeface="Arial" panose="020B0604020202020204" pitchFamily="34" charset="0"/>
              <a:buChar char="•"/>
            </a:pPr>
            <a:r>
              <a:rPr lang="es-MX" sz="1000" b="1" i="1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   </a:t>
            </a:r>
            <a:r>
              <a:rPr lang="es-MX" sz="900" b="1" i="1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Sándwich</a:t>
            </a:r>
            <a:r>
              <a:rPr lang="es-MX" sz="1000" b="1" i="1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de jamón y queso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BE7E7C8-DAB0-6F42-3AF3-16207FC955E9}"/>
              </a:ext>
            </a:extLst>
          </p:cNvPr>
          <p:cNvSpPr txBox="1"/>
          <p:nvPr/>
        </p:nvSpPr>
        <p:spPr>
          <a:xfrm>
            <a:off x="2495550" y="2419350"/>
            <a:ext cx="2085273" cy="715581"/>
          </a:xfrm>
          <a:prstGeom prst="rect">
            <a:avLst/>
          </a:prstGeom>
          <a:solidFill>
            <a:srgbClr val="317E3D"/>
          </a:solidFill>
          <a:ln w="6350"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rtl="0"/>
            <a:r>
              <a:rPr lang="es-MX" sz="1000" b="1" i="0" u="sng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Opciones Diarias de Frutas y Leche: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MX" sz="10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Jugos 100% de frutas - Uva, Manzana, Naranja, Ponche de frutas</a:t>
            </a:r>
          </a:p>
          <a:p>
            <a:pPr indent="-171450" rtl="0">
              <a:buFont typeface="Arial" panose="020B0604020202020204" pitchFamily="34" charset="0"/>
              <a:buChar char="•"/>
            </a:pPr>
            <a:r>
              <a:rPr lang="es-MX" sz="10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Leche con 1% de grasa y Leche Descremada con Chocolate </a:t>
            </a:r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50E7C97-B02B-688D-AD50-99CF4A8C2725}"/>
              </a:ext>
            </a:extLst>
          </p:cNvPr>
          <p:cNvSpPr txBox="1"/>
          <p:nvPr/>
        </p:nvSpPr>
        <p:spPr>
          <a:xfrm>
            <a:off x="132032" y="1543176"/>
            <a:ext cx="2312693" cy="1184940"/>
          </a:xfrm>
          <a:prstGeom prst="rect">
            <a:avLst/>
          </a:prstGeom>
          <a:solidFill>
            <a:srgbClr val="92D050"/>
          </a:solidFill>
          <a:ln w="19050">
            <a:solidFill>
              <a:schemeClr val="bg1"/>
            </a:solidFill>
          </a:ln>
          <a:effectLst>
            <a:softEdge rad="0"/>
          </a:effectLst>
        </p:spPr>
        <p:txBody>
          <a:bodyPr wrap="square" rtlCol="0">
            <a:noAutofit/>
          </a:bodyPr>
          <a:lstStyle/>
          <a:p>
            <a:pPr algn="ctr" rtl="0"/>
            <a:r>
              <a:rPr lang="es-MX" sz="1100" b="1" i="0" u="sng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Opciones Diarias de Frutas y Verduras Frías*: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MX" sz="10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Lunes-Rodajas de manzana, zanahorias baby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MX" sz="10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Martes-Uvas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MX" sz="10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Miércoles-Puré de manzana, palitos de apio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MX" sz="10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Jueves-Plátano, zanahorias baby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s-MX" sz="10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Viernes-Rodajas de manzana, brócoli</a:t>
            </a:r>
          </a:p>
          <a:p>
            <a:pPr algn="r" rtl="0"/>
            <a:r>
              <a:rPr lang="es-MX" sz="10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*</a:t>
            </a:r>
            <a:r>
              <a:rPr lang="es-MX" sz="1000" b="0" i="1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sujeto a cambios</a:t>
            </a:r>
          </a:p>
        </p:txBody>
      </p:sp>
      <p:pic>
        <p:nvPicPr>
          <p:cNvPr id="59" name="Picture 5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368E09B-9BA6-4F1C-04EE-894828ADE3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33350"/>
            <a:ext cx="495317" cy="404341"/>
          </a:xfrm>
          <a:prstGeom prst="rect">
            <a:avLst/>
          </a:prstGeom>
        </p:spPr>
      </p:pic>
      <p:pic>
        <p:nvPicPr>
          <p:cNvPr id="21" name="Graphic 20" descr="Shamrock with solid fill">
            <a:extLst>
              <a:ext uri="{FF2B5EF4-FFF2-40B4-BE49-F238E27FC236}">
                <a16:creationId xmlns:a16="http://schemas.microsoft.com/office/drawing/2014/main" id="{90118652-0B8B-FBCC-6233-BCF23C4AB1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9232260">
            <a:off x="4178528" y="444728"/>
            <a:ext cx="780038" cy="780038"/>
          </a:xfrm>
          <a:prstGeom prst="rect">
            <a:avLst/>
          </a:prstGeom>
        </p:spPr>
      </p:pic>
      <p:sp>
        <p:nvSpPr>
          <p:cNvPr id="60" name="Subtitle 2">
            <a:extLst>
              <a:ext uri="{FF2B5EF4-FFF2-40B4-BE49-F238E27FC236}">
                <a16:creationId xmlns:a16="http://schemas.microsoft.com/office/drawing/2014/main" id="{C10C5A34-8248-112D-E297-8D498453ED52}"/>
              </a:ext>
            </a:extLst>
          </p:cNvPr>
          <p:cNvSpPr txBox="1"/>
          <p:nvPr/>
        </p:nvSpPr>
        <p:spPr>
          <a:xfrm>
            <a:off x="6229350" y="7600950"/>
            <a:ext cx="1330670" cy="990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99"/>
              </a:spcBef>
            </a:pPr>
            <a:endParaRPr lang="en-US" sz="300" i="1" dirty="0">
              <a:latin typeface="Fira Sans Extra Condensed SemiB" panose="020B0603050000020004" pitchFamily="34" charset="0"/>
            </a:endParaRPr>
          </a:p>
          <a:p>
            <a:pPr rtl="0">
              <a:lnSpc>
                <a:spcPct val="89000"/>
              </a:lnSpc>
              <a:spcBef>
                <a:spcPct val="0"/>
              </a:spcBef>
            </a:pPr>
            <a:r>
              <a:rPr lang="es-MX" sz="1050" b="0" i="1" u="none" strike="noStrike" dirty="0">
                <a:highlight>
                  <a:srgbClr val="000000">
                    <a:alpha val="0"/>
                  </a:srgbClr>
                </a:highlight>
                <a:latin typeface="Fira Sans Extra Condensed SemiB"/>
              </a:rPr>
              <a:t>Día Nacional </a:t>
            </a:r>
          </a:p>
          <a:p>
            <a:pPr rtl="0">
              <a:lnSpc>
                <a:spcPct val="89000"/>
              </a:lnSpc>
              <a:spcBef>
                <a:spcPct val="0"/>
              </a:spcBef>
            </a:pPr>
            <a:r>
              <a:rPr lang="es-MX" sz="1050" b="0" i="1" u="none" strike="noStrike" dirty="0">
                <a:highlight>
                  <a:srgbClr val="000000">
                    <a:alpha val="0"/>
                  </a:srgbClr>
                </a:highlight>
                <a:latin typeface="Fira Sans Extra Condensed SemiB"/>
              </a:rPr>
              <a:t>Del Cheesesteak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1" i="0" u="none" strike="noStrike" dirty="0">
                <a:highlight>
                  <a:srgbClr val="000000">
                    <a:alpha val="0"/>
                  </a:srgbClr>
                </a:highlight>
                <a:latin typeface="Arial Narrow"/>
              </a:rPr>
              <a:t>Cheesesteak de res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1" i="0" u="none" strike="noStrike" dirty="0">
                <a:solidFill>
                  <a:srgbClr val="00B050"/>
                </a:solidFill>
                <a:highlight>
                  <a:srgbClr val="000000">
                    <a:alpha val="0"/>
                  </a:srgbClr>
                </a:highlight>
                <a:latin typeface="Arial Narrow"/>
              </a:rPr>
              <a:t>Nuggets de Verduras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0" i="1" u="none" strike="noStrike" dirty="0">
                <a:highlight>
                  <a:srgbClr val="000000">
                    <a:alpha val="0"/>
                  </a:srgbClr>
                </a:highlight>
                <a:latin typeface="Arial Narrow"/>
              </a:rPr>
              <a:t>Papas a la francesa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0" i="0" u="none" strike="noStrike" dirty="0">
                <a:highlight>
                  <a:srgbClr val="000000">
                    <a:alpha val="0"/>
                  </a:srgbClr>
                </a:highlight>
                <a:latin typeface="Arial Narrow"/>
              </a:rPr>
              <a:t>Ensalada de Chef de Jamón</a:t>
            </a:r>
          </a:p>
        </p:txBody>
      </p:sp>
      <p:sp>
        <p:nvSpPr>
          <p:cNvPr id="63" name="Subtitle 2">
            <a:extLst>
              <a:ext uri="{FF2B5EF4-FFF2-40B4-BE49-F238E27FC236}">
                <a16:creationId xmlns:a16="http://schemas.microsoft.com/office/drawing/2014/main" id="{792EA0EB-D4E4-41BD-C514-42C9C3D37BB2}"/>
              </a:ext>
            </a:extLst>
          </p:cNvPr>
          <p:cNvSpPr txBox="1"/>
          <p:nvPr/>
        </p:nvSpPr>
        <p:spPr>
          <a:xfrm>
            <a:off x="1738442" y="5278765"/>
            <a:ext cx="1412567" cy="8335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1" i="0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Tacos de Pollo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1" i="0" u="none" strike="noStrike">
                <a:solidFill>
                  <a:srgbClr val="00B050"/>
                </a:solidFill>
                <a:highlight>
                  <a:srgbClr val="000000">
                    <a:alpha val="0"/>
                  </a:srgbClr>
                </a:highlight>
                <a:latin typeface="Arial Narrow"/>
              </a:rPr>
              <a:t>Tacos de Frijoles Pintos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0" i="1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Frijoles Negros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0" i="0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Ensalada con Pedacitos de Pollo Empanizado</a:t>
            </a:r>
          </a:p>
        </p:txBody>
      </p:sp>
      <p:sp>
        <p:nvSpPr>
          <p:cNvPr id="64" name="Subtitle 2">
            <a:extLst>
              <a:ext uri="{FF2B5EF4-FFF2-40B4-BE49-F238E27FC236}">
                <a16:creationId xmlns:a16="http://schemas.microsoft.com/office/drawing/2014/main" id="{9C76DE5B-6AA8-D6F9-05F7-1AC897CC4B9C}"/>
              </a:ext>
            </a:extLst>
          </p:cNvPr>
          <p:cNvSpPr txBox="1"/>
          <p:nvPr/>
        </p:nvSpPr>
        <p:spPr>
          <a:xfrm>
            <a:off x="6112271" y="4123568"/>
            <a:ext cx="1412567" cy="7615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1" i="0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Pedacitos de Pollo Empanizado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1" i="0" u="none" strike="noStrike">
                <a:solidFill>
                  <a:srgbClr val="00B050"/>
                </a:solidFill>
                <a:highlight>
                  <a:srgbClr val="000000">
                    <a:alpha val="0"/>
                  </a:srgbClr>
                </a:highlight>
                <a:latin typeface="Arial Narrow"/>
              </a:rPr>
              <a:t>Nuggets de Verduras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0" i="1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Ejotes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1" i="0" u="none" strike="noStrike">
                <a:solidFill>
                  <a:srgbClr val="009900"/>
                </a:solidFill>
                <a:highlight>
                  <a:srgbClr val="000000">
                    <a:alpha val="0"/>
                  </a:srgbClr>
                </a:highlight>
                <a:latin typeface="Arial Narrow"/>
              </a:rPr>
              <a:t>Ensalada de Chef de Huevo</a:t>
            </a:r>
          </a:p>
        </p:txBody>
      </p:sp>
      <p:sp>
        <p:nvSpPr>
          <p:cNvPr id="65" name="Subtitle 2">
            <a:extLst>
              <a:ext uri="{FF2B5EF4-FFF2-40B4-BE49-F238E27FC236}">
                <a16:creationId xmlns:a16="http://schemas.microsoft.com/office/drawing/2014/main" id="{3ABA1504-CA4C-232B-6C5E-BA3E0B4C4F11}"/>
              </a:ext>
            </a:extLst>
          </p:cNvPr>
          <p:cNvSpPr txBox="1"/>
          <p:nvPr/>
        </p:nvSpPr>
        <p:spPr>
          <a:xfrm>
            <a:off x="4682246" y="6552449"/>
            <a:ext cx="1412567" cy="7414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900" b="1" i="0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Panqueques y Salchichas de Pollo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900" b="1" i="0" u="none" strike="noStrike">
                <a:solidFill>
                  <a:srgbClr val="00B050"/>
                </a:solidFill>
                <a:highlight>
                  <a:srgbClr val="000000">
                    <a:alpha val="0"/>
                  </a:srgbClr>
                </a:highlight>
                <a:latin typeface="Arial Narrow"/>
              </a:rPr>
              <a:t>Panqueques y Salchichas Vegetarianas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900" b="0" i="1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Caritas de Papa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900" b="0" i="0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Ensalada César con Pollo</a:t>
            </a:r>
          </a:p>
        </p:txBody>
      </p:sp>
      <p:sp>
        <p:nvSpPr>
          <p:cNvPr id="66" name="Subtitle 2">
            <a:extLst>
              <a:ext uri="{FF2B5EF4-FFF2-40B4-BE49-F238E27FC236}">
                <a16:creationId xmlns:a16="http://schemas.microsoft.com/office/drawing/2014/main" id="{013DD701-E9B6-FED1-2BED-9EA69FC7C08F}"/>
              </a:ext>
            </a:extLst>
          </p:cNvPr>
          <p:cNvSpPr txBox="1"/>
          <p:nvPr/>
        </p:nvSpPr>
        <p:spPr>
          <a:xfrm>
            <a:off x="4679197" y="7711571"/>
            <a:ext cx="1412567" cy="7414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1" i="0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Panqueques y Salchichas de Pollo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1" i="0" u="none" strike="noStrike">
                <a:solidFill>
                  <a:srgbClr val="00B050"/>
                </a:solidFill>
                <a:highlight>
                  <a:srgbClr val="000000">
                    <a:alpha val="0"/>
                  </a:srgbClr>
                </a:highlight>
                <a:latin typeface="Arial Narrow"/>
              </a:rPr>
              <a:t>Waffles y Salchichas Vegetarianas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0" i="1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Papitas Tater Tots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0" i="0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Ensalada de Chef de Jamón</a:t>
            </a:r>
            <a:endParaRPr lang="en-US" sz="840">
              <a:latin typeface="Arial Narrow" pitchFamily="34" charset="0"/>
            </a:endParaRPr>
          </a:p>
        </p:txBody>
      </p:sp>
      <p:sp>
        <p:nvSpPr>
          <p:cNvPr id="67" name="Subtitle 2">
            <a:extLst>
              <a:ext uri="{FF2B5EF4-FFF2-40B4-BE49-F238E27FC236}">
                <a16:creationId xmlns:a16="http://schemas.microsoft.com/office/drawing/2014/main" id="{4C191F51-2F24-4EE9-8A75-FA3139CA4C2F}"/>
              </a:ext>
            </a:extLst>
          </p:cNvPr>
          <p:cNvSpPr txBox="1"/>
          <p:nvPr/>
        </p:nvSpPr>
        <p:spPr>
          <a:xfrm>
            <a:off x="4702483" y="8918130"/>
            <a:ext cx="1412567" cy="76159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800" b="1" i="0" u="none" strike="noStrike" dirty="0">
                <a:highlight>
                  <a:srgbClr val="000000">
                    <a:alpha val="0"/>
                  </a:srgbClr>
                </a:highlight>
                <a:latin typeface="Arial Narrow"/>
              </a:rPr>
              <a:t>Panqueques y Salchichas de Pollo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800" b="1" i="0" u="none" strike="noStrike" dirty="0">
                <a:solidFill>
                  <a:srgbClr val="00B050"/>
                </a:solidFill>
                <a:highlight>
                  <a:srgbClr val="000000">
                    <a:alpha val="0"/>
                  </a:srgbClr>
                </a:highlight>
                <a:latin typeface="Arial Narrow"/>
              </a:rPr>
              <a:t>Panqueques y Salchichas Vegetarianas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800" b="0" i="1" u="none" strike="noStrike" dirty="0">
                <a:highlight>
                  <a:srgbClr val="000000">
                    <a:alpha val="0"/>
                  </a:srgbClr>
                </a:highlight>
                <a:latin typeface="Arial Narrow"/>
              </a:rPr>
              <a:t>Papitas Tater Tots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800" b="0" i="0" u="none" strike="noStrike" dirty="0">
                <a:highlight>
                  <a:srgbClr val="000000">
                    <a:alpha val="0"/>
                  </a:srgbClr>
                </a:highlight>
                <a:latin typeface="Arial Narrow"/>
              </a:rPr>
              <a:t>Ensalada de Pollo con Aderezo Ranch</a:t>
            </a:r>
          </a:p>
        </p:txBody>
      </p:sp>
      <p:pic>
        <p:nvPicPr>
          <p:cNvPr id="68" name="Graphic 67" descr="Shamrock with solid fill">
            <a:extLst>
              <a:ext uri="{FF2B5EF4-FFF2-40B4-BE49-F238E27FC236}">
                <a16:creationId xmlns:a16="http://schemas.microsoft.com/office/drawing/2014/main" id="{4D2FE336-49F8-CCD5-A676-CBA8410EDF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569142">
            <a:off x="6112271" y="6250862"/>
            <a:ext cx="269736" cy="269736"/>
          </a:xfrm>
          <a:prstGeom prst="rect">
            <a:avLst/>
          </a:prstGeom>
        </p:spPr>
      </p:pic>
      <p:pic>
        <p:nvPicPr>
          <p:cNvPr id="69" name="Graphic 68" descr="Shamrock with solid fill">
            <a:extLst>
              <a:ext uri="{FF2B5EF4-FFF2-40B4-BE49-F238E27FC236}">
                <a16:creationId xmlns:a16="http://schemas.microsoft.com/office/drawing/2014/main" id="{101E0D71-A61F-42A3-E185-F3DF4B180F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883540">
            <a:off x="7388057" y="7164976"/>
            <a:ext cx="269736" cy="269736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089A48F2-07EB-6894-7CC9-79E7E1CE1CDE}"/>
              </a:ext>
            </a:extLst>
          </p:cNvPr>
          <p:cNvSpPr txBox="1"/>
          <p:nvPr/>
        </p:nvSpPr>
        <p:spPr>
          <a:xfrm>
            <a:off x="209550" y="3102173"/>
            <a:ext cx="2227342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s-MX" sz="1400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 Narrow"/>
              </a:rPr>
              <a:t>Precio del almuerzo: $2.75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98FB63A9-F989-EBB6-5F6C-4D33C2536BD3}"/>
              </a:ext>
            </a:extLst>
          </p:cNvPr>
          <p:cNvSpPr txBox="1"/>
          <p:nvPr/>
        </p:nvSpPr>
        <p:spPr>
          <a:xfrm>
            <a:off x="1733551" y="6457950"/>
            <a:ext cx="13716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99"/>
              </a:spcBef>
            </a:pPr>
            <a:endParaRPr lang="en-US" sz="300" i="1">
              <a:latin typeface="Arial Narrow" panose="020B0606020202030204" pitchFamily="34" charset="0"/>
            </a:endParaRP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100" b="1" i="1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¡Locura de Marzo!</a:t>
            </a:r>
          </a:p>
          <a:p>
            <a:pPr>
              <a:lnSpc>
                <a:spcPct val="100000"/>
              </a:lnSpc>
              <a:spcBef>
                <a:spcPts val="99"/>
              </a:spcBef>
            </a:pPr>
            <a:endParaRPr lang="en-US" sz="100" i="1">
              <a:latin typeface="Arial Narrow" panose="020B0606020202030204" pitchFamily="34" charset="0"/>
            </a:endParaRP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1" i="0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Alitas Deshuesadas con salsa Búfalo 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1" i="0" u="none" strike="noStrike">
                <a:solidFill>
                  <a:srgbClr val="009900"/>
                </a:solidFill>
                <a:highlight>
                  <a:srgbClr val="000000">
                    <a:alpha val="0"/>
                  </a:srgbClr>
                </a:highlight>
                <a:latin typeface="Arial Narrow"/>
              </a:rPr>
              <a:t>Nuggets de Verduras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0" i="0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Ensalada César con Pollo</a:t>
            </a:r>
          </a:p>
        </p:txBody>
      </p:sp>
      <p:pic>
        <p:nvPicPr>
          <p:cNvPr id="75" name="Graphic 74" descr="Basketball with solid fill">
            <a:extLst>
              <a:ext uri="{FF2B5EF4-FFF2-40B4-BE49-F238E27FC236}">
                <a16:creationId xmlns:a16="http://schemas.microsoft.com/office/drawing/2014/main" id="{E25EB014-8B68-13F4-D16E-DB770248E2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33550" y="6381750"/>
            <a:ext cx="234326" cy="234326"/>
          </a:xfrm>
          <a:prstGeom prst="rect">
            <a:avLst/>
          </a:prstGeom>
        </p:spPr>
      </p:pic>
      <p:sp>
        <p:nvSpPr>
          <p:cNvPr id="76" name="Subtitle 2">
            <a:extLst>
              <a:ext uri="{FF2B5EF4-FFF2-40B4-BE49-F238E27FC236}">
                <a16:creationId xmlns:a16="http://schemas.microsoft.com/office/drawing/2014/main" id="{B1B36EC4-5B22-E36C-2CD5-5829C1D0EF2D}"/>
              </a:ext>
            </a:extLst>
          </p:cNvPr>
          <p:cNvSpPr txBox="1"/>
          <p:nvPr/>
        </p:nvSpPr>
        <p:spPr>
          <a:xfrm>
            <a:off x="208823" y="6575580"/>
            <a:ext cx="1412567" cy="74146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1" i="0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Hamburguesa con Queso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1" i="0" u="none" strike="noStrike">
                <a:solidFill>
                  <a:srgbClr val="00B050"/>
                </a:solidFill>
                <a:highlight>
                  <a:srgbClr val="000000">
                    <a:alpha val="0"/>
                  </a:srgbClr>
                </a:highlight>
                <a:latin typeface="Arial Narrow"/>
              </a:rPr>
              <a:t>Hamburguesa Vegetariana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0" i="1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Papas a la francesa al Horno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0" i="0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Ensalada César con Pollo</a:t>
            </a:r>
            <a:endParaRPr lang="en-US" sz="840">
              <a:latin typeface="Arial Narrow" pitchFamily="34" charset="0"/>
            </a:endParaRPr>
          </a:p>
        </p:txBody>
      </p:sp>
      <p:sp>
        <p:nvSpPr>
          <p:cNvPr id="77" name="Subtitle 2">
            <a:extLst>
              <a:ext uri="{FF2B5EF4-FFF2-40B4-BE49-F238E27FC236}">
                <a16:creationId xmlns:a16="http://schemas.microsoft.com/office/drawing/2014/main" id="{E9DE4E3A-3820-D9AD-7F4B-87D004C07C49}"/>
              </a:ext>
            </a:extLst>
          </p:cNvPr>
          <p:cNvSpPr txBox="1"/>
          <p:nvPr/>
        </p:nvSpPr>
        <p:spPr>
          <a:xfrm>
            <a:off x="1733550" y="7448550"/>
            <a:ext cx="1412567" cy="11514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99"/>
              </a:spcBef>
            </a:pPr>
            <a:endParaRPr lang="en-US" sz="840">
              <a:latin typeface="Arial Narrow" pitchFamily="34" charset="0"/>
            </a:endParaRPr>
          </a:p>
          <a:p>
            <a:pPr algn="l">
              <a:lnSpc>
                <a:spcPct val="100000"/>
              </a:lnSpc>
              <a:spcBef>
                <a:spcPts val="99"/>
              </a:spcBef>
            </a:pPr>
            <a:endParaRPr lang="en-US" sz="84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1" i="0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Tacos Suaves de res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0" i="1" u="none" strike="noStrike">
                <a:solidFill>
                  <a:srgbClr val="00B050"/>
                </a:solidFill>
                <a:highlight>
                  <a:srgbClr val="000000">
                    <a:alpha val="0"/>
                  </a:srgbClr>
                </a:highlight>
                <a:latin typeface="Arial Narrow"/>
              </a:rPr>
              <a:t>Tacos de Frijoles Negros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0" i="1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Frijoles Pintos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0" i="1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Ensalada de Chef de Jamón</a:t>
            </a:r>
          </a:p>
        </p:txBody>
      </p:sp>
      <p:sp>
        <p:nvSpPr>
          <p:cNvPr id="78" name="Subtitle 2">
            <a:extLst>
              <a:ext uri="{FF2B5EF4-FFF2-40B4-BE49-F238E27FC236}">
                <a16:creationId xmlns:a16="http://schemas.microsoft.com/office/drawing/2014/main" id="{E34D68E8-4D27-2188-A6BE-BB50FA23189A}"/>
              </a:ext>
            </a:extLst>
          </p:cNvPr>
          <p:cNvSpPr txBox="1"/>
          <p:nvPr/>
        </p:nvSpPr>
        <p:spPr>
          <a:xfrm>
            <a:off x="1703260" y="8631332"/>
            <a:ext cx="1412567" cy="11514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99"/>
              </a:spcBef>
            </a:pPr>
            <a:endParaRPr lang="en-US" sz="840" b="1">
              <a:latin typeface="Arial Narrow" panose="020B0606020202030204" pitchFamily="34" charset="0"/>
            </a:endParaRPr>
          </a:p>
          <a:p>
            <a:pPr algn="l">
              <a:lnSpc>
                <a:spcPct val="100000"/>
              </a:lnSpc>
              <a:spcBef>
                <a:spcPts val="99"/>
              </a:spcBef>
            </a:pPr>
            <a:endParaRPr lang="en-US" sz="840" b="1">
              <a:latin typeface="Arial Narrow" panose="020B0606020202030204" pitchFamily="34" charset="0"/>
            </a:endParaRP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1" i="0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Nachos de Pollo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1" i="0" u="none" strike="noStrike">
                <a:solidFill>
                  <a:srgbClr val="00B050"/>
                </a:solidFill>
                <a:highlight>
                  <a:srgbClr val="000000">
                    <a:alpha val="0"/>
                  </a:srgbClr>
                </a:highlight>
                <a:latin typeface="Arial Narrow"/>
              </a:rPr>
              <a:t>Nachos de Frijoles Negros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0" i="1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Frijoles Negros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0" i="0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Ensalada de Pollo con Aderezo Ranch</a:t>
            </a:r>
          </a:p>
        </p:txBody>
      </p:sp>
      <p:sp>
        <p:nvSpPr>
          <p:cNvPr id="79" name="Subtitle 2">
            <a:extLst>
              <a:ext uri="{FF2B5EF4-FFF2-40B4-BE49-F238E27FC236}">
                <a16:creationId xmlns:a16="http://schemas.microsoft.com/office/drawing/2014/main" id="{5DEB9425-3040-CA0A-359D-50EBD3DEA00D}"/>
              </a:ext>
            </a:extLst>
          </p:cNvPr>
          <p:cNvSpPr txBox="1"/>
          <p:nvPr/>
        </p:nvSpPr>
        <p:spPr>
          <a:xfrm>
            <a:off x="6147453" y="6282470"/>
            <a:ext cx="1412567" cy="11514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99"/>
              </a:spcBef>
            </a:pPr>
            <a:endParaRPr lang="en-US" sz="840">
              <a:latin typeface="Arial Narrow" pitchFamily="34" charset="0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endParaRPr lang="en-US" sz="840">
              <a:latin typeface="Arial Narrow" pitchFamily="34" charset="0"/>
            </a:endParaRP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1" i="0" u="none" strike="noStrike">
                <a:solidFill>
                  <a:srgbClr val="00B050"/>
                </a:solidFill>
                <a:highlight>
                  <a:srgbClr val="000000">
                    <a:alpha val="0"/>
                  </a:srgbClr>
                </a:highlight>
                <a:latin typeface="Arial Narrow"/>
              </a:rPr>
              <a:t>Macarrones con Queso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0" i="1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Ejotes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0" i="0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Ensalada César con Pollo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1" i="1" u="none" strike="noStrike">
                <a:solidFill>
                  <a:srgbClr val="00B050"/>
                </a:solidFill>
                <a:highlight>
                  <a:srgbClr val="000000">
                    <a:alpha val="0"/>
                  </a:srgbClr>
                </a:highlight>
                <a:latin typeface="Arial Narrow"/>
              </a:rPr>
              <a:t>Galleta de Trébol (Shamrock)</a:t>
            </a:r>
          </a:p>
        </p:txBody>
      </p:sp>
      <p:sp>
        <p:nvSpPr>
          <p:cNvPr id="81" name="Subtitle 2">
            <a:extLst>
              <a:ext uri="{FF2B5EF4-FFF2-40B4-BE49-F238E27FC236}">
                <a16:creationId xmlns:a16="http://schemas.microsoft.com/office/drawing/2014/main" id="{C6E44E7F-489E-B3B4-4CDF-10C63BC9F0C0}"/>
              </a:ext>
            </a:extLst>
          </p:cNvPr>
          <p:cNvSpPr txBox="1"/>
          <p:nvPr/>
        </p:nvSpPr>
        <p:spPr>
          <a:xfrm>
            <a:off x="276123" y="5039966"/>
            <a:ext cx="1412567" cy="11514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99"/>
              </a:spcBef>
            </a:pPr>
            <a:endParaRPr lang="en-US" sz="840">
              <a:latin typeface="Arial Narrow" pitchFamily="34" charset="0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endParaRPr lang="en-US" sz="840">
              <a:latin typeface="Arial Narrow" pitchFamily="34" charset="0"/>
            </a:endParaRP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1" i="0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Pasta Alfredo con Pollo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1" i="0" u="none" strike="noStrike">
                <a:solidFill>
                  <a:srgbClr val="00B050"/>
                </a:solidFill>
                <a:highlight>
                  <a:srgbClr val="000000">
                    <a:alpha val="0"/>
                  </a:srgbClr>
                </a:highlight>
                <a:latin typeface="Arial Narrow"/>
              </a:rPr>
              <a:t>Pasta Alfredo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0" i="1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Brócoli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0" i="0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Ensalada con Pedacitos de Pollo Empanizado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7E0BA75E-FAE2-BF38-89E4-02675DE16071}"/>
              </a:ext>
            </a:extLst>
          </p:cNvPr>
          <p:cNvSpPr txBox="1"/>
          <p:nvPr/>
        </p:nvSpPr>
        <p:spPr>
          <a:xfrm>
            <a:off x="276123" y="7464231"/>
            <a:ext cx="1412567" cy="11514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99"/>
              </a:spcBef>
            </a:pPr>
            <a:endParaRPr lang="en-US" sz="840">
              <a:latin typeface="Arial Narrow" pitchFamily="34" charset="0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endParaRPr lang="en-US" sz="840">
              <a:latin typeface="Arial Narrow" pitchFamily="34" charset="0"/>
            </a:endParaRP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1" i="0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Pierna de Pollo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1" i="0" u="none" strike="noStrike">
                <a:solidFill>
                  <a:srgbClr val="00B050"/>
                </a:solidFill>
                <a:highlight>
                  <a:srgbClr val="000000">
                    <a:alpha val="0"/>
                  </a:srgbClr>
                </a:highlight>
                <a:latin typeface="Arial Narrow"/>
              </a:rPr>
              <a:t>Nuggets de Verduras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0" i="1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Maíz con Mantequilla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0" i="1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Ensalada de Chef de Jamón</a:t>
            </a:r>
          </a:p>
          <a:p>
            <a:pPr>
              <a:lnSpc>
                <a:spcPct val="100000"/>
              </a:lnSpc>
              <a:spcBef>
                <a:spcPts val="99"/>
              </a:spcBef>
            </a:pPr>
            <a:endParaRPr lang="en-US" sz="1000" i="1">
              <a:latin typeface="Arial Narrow" panose="020B0606020202030204" pitchFamily="34" charset="0"/>
            </a:endParaRPr>
          </a:p>
        </p:txBody>
      </p:sp>
      <p:sp>
        <p:nvSpPr>
          <p:cNvPr id="84" name="Subtitle 2">
            <a:extLst>
              <a:ext uri="{FF2B5EF4-FFF2-40B4-BE49-F238E27FC236}">
                <a16:creationId xmlns:a16="http://schemas.microsoft.com/office/drawing/2014/main" id="{7206D199-DFDA-FE56-B93C-4F5742529782}"/>
              </a:ext>
            </a:extLst>
          </p:cNvPr>
          <p:cNvSpPr txBox="1"/>
          <p:nvPr/>
        </p:nvSpPr>
        <p:spPr>
          <a:xfrm>
            <a:off x="266569" y="8682829"/>
            <a:ext cx="1412567" cy="9755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99"/>
              </a:spcBef>
            </a:pPr>
            <a:endParaRPr lang="en-US" sz="840" dirty="0">
              <a:latin typeface="Arial Narrow" pitchFamily="34" charset="0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endParaRPr lang="en-US" sz="840" dirty="0">
              <a:latin typeface="Arial Narrow" pitchFamily="34" charset="0"/>
            </a:endParaRP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1" i="0" u="none" strike="noStrike" dirty="0">
                <a:solidFill>
                  <a:srgbClr val="00B050"/>
                </a:solidFill>
                <a:highlight>
                  <a:srgbClr val="000000">
                    <a:alpha val="0"/>
                  </a:srgbClr>
                </a:highlight>
                <a:latin typeface="Arial Narrow"/>
              </a:rPr>
              <a:t>Palitos de Mozzarella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0" i="1" u="none" strike="noStrike" dirty="0">
                <a:highlight>
                  <a:srgbClr val="000000">
                    <a:alpha val="0"/>
                  </a:srgbClr>
                </a:highlight>
                <a:latin typeface="Arial Narrow"/>
              </a:rPr>
              <a:t>Brócoli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0" i="0" u="none" strike="noStrike" dirty="0">
                <a:highlight>
                  <a:srgbClr val="000000">
                    <a:alpha val="0"/>
                  </a:srgbClr>
                </a:highlight>
                <a:latin typeface="Arial Narrow"/>
              </a:rPr>
              <a:t>Ensalada de Pollo con Aderezo Ranch</a:t>
            </a:r>
          </a:p>
        </p:txBody>
      </p:sp>
      <p:sp>
        <p:nvSpPr>
          <p:cNvPr id="85" name="Subtitle 2">
            <a:extLst>
              <a:ext uri="{FF2B5EF4-FFF2-40B4-BE49-F238E27FC236}">
                <a16:creationId xmlns:a16="http://schemas.microsoft.com/office/drawing/2014/main" id="{5BF7E373-0AE3-23FD-1798-2BFF6A256754}"/>
              </a:ext>
            </a:extLst>
          </p:cNvPr>
          <p:cNvSpPr txBox="1"/>
          <p:nvPr/>
        </p:nvSpPr>
        <p:spPr>
          <a:xfrm>
            <a:off x="6175894" y="8610221"/>
            <a:ext cx="1412567" cy="11514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99"/>
              </a:spcBef>
            </a:pPr>
            <a:endParaRPr lang="en-US" sz="840">
              <a:latin typeface="Arial Narrow" pitchFamily="34" charset="0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endParaRPr lang="en-US" sz="840">
              <a:latin typeface="Arial Narrow" pitchFamily="34" charset="0"/>
            </a:endParaRP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1" i="0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Perro Caliente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1" i="0" u="none" strike="noStrike">
                <a:solidFill>
                  <a:srgbClr val="00B050"/>
                </a:solidFill>
                <a:highlight>
                  <a:srgbClr val="000000">
                    <a:alpha val="0"/>
                  </a:srgbClr>
                </a:highlight>
                <a:latin typeface="Arial Narrow"/>
              </a:rPr>
              <a:t>Hamburguesa Vegetariana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0" i="1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Maíz</a:t>
            </a:r>
          </a:p>
          <a:p>
            <a:pPr rtl="0">
              <a:lnSpc>
                <a:spcPct val="100000"/>
              </a:lnSpc>
              <a:spcBef>
                <a:spcPts val="99"/>
              </a:spcBef>
            </a:pPr>
            <a:r>
              <a:rPr lang="es-MX" sz="1000" b="0" i="0" u="none" strike="noStrike">
                <a:highlight>
                  <a:srgbClr val="000000">
                    <a:alpha val="0"/>
                  </a:srgbClr>
                </a:highlight>
                <a:latin typeface="Arial Narrow"/>
              </a:rPr>
              <a:t>Ensalada de Pollo con Aderezo Ranch</a:t>
            </a:r>
          </a:p>
        </p:txBody>
      </p:sp>
      <p:pic>
        <p:nvPicPr>
          <p:cNvPr id="3" name="Picture 2" descr="A picture containing whiteboard&#10;&#10;Description automatically generated">
            <a:extLst>
              <a:ext uri="{FF2B5EF4-FFF2-40B4-BE49-F238E27FC236}">
                <a16:creationId xmlns:a16="http://schemas.microsoft.com/office/drawing/2014/main" id="{E0FA2D47-EDA1-FAF9-3F87-211E14B85F7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8154062"/>
            <a:ext cx="685800" cy="51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8991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7D505ACF-BCC0-41B3-91E1-0971A752D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"/>
            <a:ext cx="7886699" cy="10172258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2"/>
  <p:tag name="AS_OS" val="Unix 5.4.204.113"/>
  <p:tag name="AS_RELEASE_DATE" val="2020.03.14"/>
  <p:tag name="AS_TITLE" val="Aspose.Slides for .NET Standard 2.0"/>
  <p:tag name="AS_VERSION" val="2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554</Words>
  <Application>Microsoft Macintosh PowerPoint</Application>
  <PresentationFormat>Custom</PresentationFormat>
  <Paragraphs>166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5" baseType="lpstr">
      <vt:lpstr>Lucky Shoes</vt:lpstr>
      <vt:lpstr>Gotham HTF</vt:lpstr>
      <vt:lpstr>Fira Sans Extra Condensed SemiB</vt:lpstr>
      <vt:lpstr>Gotham HTF Book Condensed</vt:lpstr>
      <vt:lpstr>Arial Narrow</vt:lpstr>
      <vt:lpstr>Calibri</vt:lpstr>
      <vt:lpstr>Gill Sans Nova Cond XBd</vt:lpstr>
      <vt:lpstr>Aharoni</vt:lpstr>
      <vt:lpstr>Times New Roman</vt:lpstr>
      <vt:lpstr>Arial</vt:lpstr>
      <vt:lpstr>Tahoma</vt:lpstr>
      <vt:lpstr>Gotham HTF Condensed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2021</dc:title>
  <dc:creator>Dastalfo, Holly</dc:creator>
  <cp:lastModifiedBy>selenelacayo@gmail.com</cp:lastModifiedBy>
  <cp:revision>23</cp:revision>
  <dcterms:created xsi:type="dcterms:W3CDTF">2021-05-11T14:22:31Z</dcterms:created>
  <dcterms:modified xsi:type="dcterms:W3CDTF">2023-02-27T16:57:44Z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2021-02-02T00:00:00Z</vt:filetime>
  </property>
  <property fmtid="{D5CDD505-2E9C-101B-9397-08002B2CF9AE}" pid="3" name="Creator">
    <vt:lpwstr>Adobe InDesign 16.0 (Windows)</vt:lpwstr>
  </property>
  <property fmtid="{D5CDD505-2E9C-101B-9397-08002B2CF9AE}" pid="4" name="LastSaved">
    <vt:filetime>2021-05-11T00:00:00Z</vt:filetime>
  </property>
</Properties>
</file>